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0"/>
  </p:notesMasterIdLst>
  <p:sldIdLst>
    <p:sldId id="256" r:id="rId2"/>
    <p:sldId id="258" r:id="rId3"/>
    <p:sldId id="260" r:id="rId4"/>
    <p:sldId id="293" r:id="rId5"/>
    <p:sldId id="259" r:id="rId6"/>
    <p:sldId id="261" r:id="rId7"/>
    <p:sldId id="263" r:id="rId8"/>
    <p:sldId id="264" r:id="rId9"/>
    <p:sldId id="283" r:id="rId10"/>
    <p:sldId id="284" r:id="rId11"/>
    <p:sldId id="267" r:id="rId12"/>
    <p:sldId id="282" r:id="rId13"/>
    <p:sldId id="268" r:id="rId14"/>
    <p:sldId id="262" r:id="rId15"/>
    <p:sldId id="287" r:id="rId16"/>
    <p:sldId id="288" r:id="rId17"/>
    <p:sldId id="265" r:id="rId18"/>
    <p:sldId id="266" r:id="rId19"/>
    <p:sldId id="289" r:id="rId20"/>
    <p:sldId id="290" r:id="rId21"/>
    <p:sldId id="269" r:id="rId22"/>
    <p:sldId id="294" r:id="rId23"/>
    <p:sldId id="291" r:id="rId24"/>
    <p:sldId id="292" r:id="rId25"/>
    <p:sldId id="272" r:id="rId26"/>
    <p:sldId id="270" r:id="rId27"/>
    <p:sldId id="273" r:id="rId28"/>
    <p:sldId id="278" r:id="rId29"/>
  </p:sldIdLst>
  <p:sldSz cx="9144000" cy="5143500" type="screen16x9"/>
  <p:notesSz cx="6858000" cy="9144000"/>
  <p:embeddedFontLst>
    <p:embeddedFont>
      <p:font typeface="Barlow" panose="020B0604020202020204" charset="0"/>
      <p:regular r:id="rId31"/>
      <p:bold r:id="rId32"/>
      <p:italic r:id="rId33"/>
      <p:boldItalic r:id="rId34"/>
    </p:embeddedFont>
    <p:embeddedFont>
      <p:font typeface="Lato" panose="020B060402020202020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752702-159C-46B7-944D-D43A3B9C81FC}">
  <a:tblStyle styleId="{94752702-159C-46B7-944D-D43A3B9C81F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800" y="-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592605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65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2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9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738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8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62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45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337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14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96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045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1310875"/>
            <a:ext cx="6509100" cy="31926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9000" y="1310850"/>
            <a:ext cx="5476800" cy="252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Lato"/>
              <a:buNone/>
              <a:defRPr sz="3600">
                <a:latin typeface="Lato"/>
                <a:ea typeface="Lato"/>
                <a:cs typeface="Lato"/>
                <a:sym typeface="Lato"/>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2" name="Google Shape;12;p2"/>
          <p:cNvPicPr preferRelativeResize="0"/>
          <p:nvPr/>
        </p:nvPicPr>
        <p:blipFill>
          <a:blip r:embed="rId3">
            <a:alphaModFix/>
          </a:blip>
          <a:stretch>
            <a:fillRect/>
          </a:stretch>
        </p:blipFill>
        <p:spPr>
          <a:xfrm>
            <a:off x="4320499" y="3448774"/>
            <a:ext cx="1907425" cy="832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icon space">
  <p:cSld name="BLANK_1">
    <p:spTree>
      <p:nvGrpSpPr>
        <p:cNvPr id="1" name="Shape 87"/>
        <p:cNvGrpSpPr/>
        <p:nvPr/>
      </p:nvGrpSpPr>
      <p:grpSpPr>
        <a:xfrm>
          <a:off x="0" y="0"/>
          <a:ext cx="0" cy="0"/>
          <a:chOff x="0" y="0"/>
          <a:chExt cx="0" cy="0"/>
        </a:xfrm>
      </p:grpSpPr>
      <p:sp>
        <p:nvSpPr>
          <p:cNvPr id="88" name="Google Shape;88;p12"/>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91" name="Google Shape;91;p12"/>
          <p:cNvSpPr/>
          <p:nvPr/>
        </p:nvSpPr>
        <p:spPr>
          <a:xfrm>
            <a:off x="867750" y="393425"/>
            <a:ext cx="8067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2"/>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background image">
  <p:cSld name="BLANK_1_1">
    <p:spTree>
      <p:nvGrpSpPr>
        <p:cNvPr id="1" name="Shape 93"/>
        <p:cNvGrpSpPr/>
        <p:nvPr/>
      </p:nvGrpSpPr>
      <p:grpSpPr>
        <a:xfrm>
          <a:off x="0" y="0"/>
          <a:ext cx="0" cy="0"/>
          <a:chOff x="0" y="0"/>
          <a:chExt cx="0" cy="0"/>
        </a:xfrm>
      </p:grpSpPr>
      <p:sp>
        <p:nvSpPr>
          <p:cNvPr id="94" name="Google Shape;94;p13"/>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97" name="Google Shape;97;p13"/>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Lato"/>
              <a:buNone/>
              <a:defRPr sz="3000">
                <a:latin typeface="Lato"/>
                <a:ea typeface="Lato"/>
                <a:cs typeface="Lato"/>
                <a:sym typeface="Lato"/>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9CB9C"/>
              </a:buClr>
              <a:buSzPts val="1800"/>
              <a:buFont typeface="Lato"/>
              <a:buNone/>
              <a:defRPr sz="1800">
                <a:solidFill>
                  <a:srgbClr val="F9CB9C"/>
                </a:solidFill>
                <a:latin typeface="Lato"/>
                <a:ea typeface="Lato"/>
                <a:cs typeface="Lato"/>
                <a:sym typeface="Lato"/>
              </a:defRPr>
            </a:lvl1pPr>
            <a:lvl2pPr lvl="1"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2pPr>
            <a:lvl3pPr lvl="2"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3pPr>
            <a:lvl4pPr lvl="3"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4pPr>
            <a:lvl5pPr lvl="4"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5pPr>
            <a:lvl6pPr lvl="5"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6pPr>
            <a:lvl7pPr lvl="6"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7pPr>
            <a:lvl8pPr lvl="7"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8pPr>
            <a:lvl9pPr lvl="8"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9pPr>
          </a:lstStyle>
          <a:p>
            <a:endParaRPr/>
          </a:p>
        </p:txBody>
      </p:sp>
      <p:pic>
        <p:nvPicPr>
          <p:cNvPr id="18" name="Google Shape;18;p3"/>
          <p:cNvPicPr preferRelativeResize="0"/>
          <p:nvPr/>
        </p:nvPicPr>
        <p:blipFill>
          <a:blip r:embed="rId2">
            <a:alphaModFix/>
          </a:blip>
          <a:stretch>
            <a:fillRect/>
          </a:stretch>
        </p:blipFill>
        <p:spPr>
          <a:xfrm>
            <a:off x="6813900" y="4202325"/>
            <a:ext cx="1936425" cy="8273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2645075" y="393425"/>
            <a:ext cx="8067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3731575" y="393525"/>
            <a:ext cx="4713000" cy="4356000"/>
          </a:xfrm>
          <a:prstGeom prst="rect">
            <a:avLst/>
          </a:prstGeom>
        </p:spPr>
        <p:txBody>
          <a:bodyPr spcFirstLastPara="1" wrap="square" lIns="91425" tIns="91425" rIns="91425" bIns="91425" anchor="t" anchorCtr="0">
            <a:noAutofit/>
          </a:bodyPr>
          <a:lstStyle>
            <a:lvl1pPr marL="457200" lvl="0" indent="-419100" rtl="0">
              <a:lnSpc>
                <a:spcPct val="100000"/>
              </a:lnSpc>
              <a:spcBef>
                <a:spcPts val="600"/>
              </a:spcBef>
              <a:spcAft>
                <a:spcPts val="0"/>
              </a:spcAft>
              <a:buSzPts val="3000"/>
              <a:buFont typeface="Lato"/>
              <a:buChar char="▪"/>
              <a:defRPr sz="3000">
                <a:latin typeface="Lato"/>
                <a:ea typeface="Lato"/>
                <a:cs typeface="Lato"/>
                <a:sym typeface="Lato"/>
              </a:defRPr>
            </a:lvl1pPr>
            <a:lvl2pPr marL="914400" lvl="1" indent="-419100" rtl="0">
              <a:lnSpc>
                <a:spcPct val="100000"/>
              </a:lnSpc>
              <a:spcBef>
                <a:spcPts val="0"/>
              </a:spcBef>
              <a:spcAft>
                <a:spcPts val="0"/>
              </a:spcAft>
              <a:buSzPts val="3000"/>
              <a:buFont typeface="Lato"/>
              <a:buChar char="▫"/>
              <a:defRPr sz="3000">
                <a:latin typeface="Lato"/>
                <a:ea typeface="Lato"/>
                <a:cs typeface="Lato"/>
                <a:sym typeface="Lato"/>
              </a:defRPr>
            </a:lvl2pPr>
            <a:lvl3pPr marL="1371600" lvl="2" indent="-419100" rtl="0">
              <a:lnSpc>
                <a:spcPct val="100000"/>
              </a:lnSpc>
              <a:spcBef>
                <a:spcPts val="0"/>
              </a:spcBef>
              <a:spcAft>
                <a:spcPts val="0"/>
              </a:spcAft>
              <a:buSzPts val="3000"/>
              <a:buFont typeface="Lato"/>
              <a:buChar char="▫"/>
              <a:defRPr sz="3000">
                <a:latin typeface="Lato"/>
                <a:ea typeface="Lato"/>
                <a:cs typeface="Lato"/>
                <a:sym typeface="Lato"/>
              </a:defRPr>
            </a:lvl3pPr>
            <a:lvl4pPr marL="1828800" lvl="3" indent="-381000" rtl="0">
              <a:lnSpc>
                <a:spcPct val="100000"/>
              </a:lnSpc>
              <a:spcBef>
                <a:spcPts val="0"/>
              </a:spcBef>
              <a:spcAft>
                <a:spcPts val="0"/>
              </a:spcAft>
              <a:buSzPts val="2400"/>
              <a:buFont typeface="Lato"/>
              <a:buChar char="▫"/>
              <a:defRPr sz="2400">
                <a:latin typeface="Lato"/>
                <a:ea typeface="Lato"/>
                <a:cs typeface="Lato"/>
                <a:sym typeface="Lato"/>
              </a:defRPr>
            </a:lvl4pPr>
            <a:lvl5pPr marL="2286000" lvl="4" indent="-381000" rtl="0">
              <a:lnSpc>
                <a:spcPct val="100000"/>
              </a:lnSpc>
              <a:spcBef>
                <a:spcPts val="0"/>
              </a:spcBef>
              <a:spcAft>
                <a:spcPts val="0"/>
              </a:spcAft>
              <a:buSzPts val="2400"/>
              <a:buFont typeface="Lato"/>
              <a:buChar char="○"/>
              <a:defRPr sz="2400">
                <a:latin typeface="Lato"/>
                <a:ea typeface="Lato"/>
                <a:cs typeface="Lato"/>
                <a:sym typeface="Lato"/>
              </a:defRPr>
            </a:lvl5pPr>
            <a:lvl6pPr marL="2743200" lvl="5" indent="-381000" rtl="0">
              <a:lnSpc>
                <a:spcPct val="100000"/>
              </a:lnSpc>
              <a:spcBef>
                <a:spcPts val="0"/>
              </a:spcBef>
              <a:spcAft>
                <a:spcPts val="0"/>
              </a:spcAft>
              <a:buSzPts val="2400"/>
              <a:buFont typeface="Lato"/>
              <a:buChar char="■"/>
              <a:defRPr sz="2400">
                <a:latin typeface="Lato"/>
                <a:ea typeface="Lato"/>
                <a:cs typeface="Lato"/>
                <a:sym typeface="Lato"/>
              </a:defRPr>
            </a:lvl6pPr>
            <a:lvl7pPr marL="3200400" lvl="6" indent="-381000" rtl="0">
              <a:lnSpc>
                <a:spcPct val="100000"/>
              </a:lnSpc>
              <a:spcBef>
                <a:spcPts val="0"/>
              </a:spcBef>
              <a:spcAft>
                <a:spcPts val="0"/>
              </a:spcAft>
              <a:buSzPts val="2400"/>
              <a:buFont typeface="Lato"/>
              <a:buChar char="●"/>
              <a:defRPr sz="2400">
                <a:latin typeface="Lato"/>
                <a:ea typeface="Lato"/>
                <a:cs typeface="Lato"/>
                <a:sym typeface="Lato"/>
              </a:defRPr>
            </a:lvl7pPr>
            <a:lvl8pPr marL="3657600" lvl="7" indent="-342900" rtl="0">
              <a:lnSpc>
                <a:spcPct val="100000"/>
              </a:lnSpc>
              <a:spcBef>
                <a:spcPts val="0"/>
              </a:spcBef>
              <a:spcAft>
                <a:spcPts val="0"/>
              </a:spcAft>
              <a:buSzPts val="1800"/>
              <a:buFont typeface="Lato"/>
              <a:buChar char="○"/>
              <a:defRPr sz="1800">
                <a:latin typeface="Lato"/>
                <a:ea typeface="Lato"/>
                <a:cs typeface="Lato"/>
                <a:sym typeface="Lato"/>
              </a:defRPr>
            </a:lvl8pPr>
            <a:lvl9pPr marL="4114800" lvl="8" indent="-342900">
              <a:lnSpc>
                <a:spcPct val="100000"/>
              </a:lnSpc>
              <a:spcBef>
                <a:spcPts val="0"/>
              </a:spcBef>
              <a:spcAft>
                <a:spcPts val="0"/>
              </a:spcAft>
              <a:buSzPts val="1800"/>
              <a:buFont typeface="Lato"/>
              <a:buChar char="■"/>
              <a:defRPr sz="1800">
                <a:latin typeface="Lato"/>
                <a:ea typeface="Lato"/>
                <a:cs typeface="Lato"/>
                <a:sym typeface="Lato"/>
              </a:defRPr>
            </a:lvl9pPr>
          </a:lstStyle>
          <a:p>
            <a:endParaRPr/>
          </a:p>
        </p:txBody>
      </p:sp>
      <p:sp>
        <p:nvSpPr>
          <p:cNvPr id="24" name="Google Shape;24;p4"/>
          <p:cNvSpPr txBox="1"/>
          <p:nvPr/>
        </p:nvSpPr>
        <p:spPr>
          <a:xfrm>
            <a:off x="2654717" y="337850"/>
            <a:ext cx="78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FFFF"/>
                </a:solidFill>
              </a:rPr>
              <a:t>“</a:t>
            </a:r>
            <a:endParaRPr sz="7200" b="1">
              <a:solidFill>
                <a:srgbClr val="FFFFFF"/>
              </a:solidFill>
            </a:endParaRPr>
          </a:p>
        </p:txBody>
      </p:sp>
      <p:sp>
        <p:nvSpPr>
          <p:cNvPr id="25" name="Google Shape;25;p4"/>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pic>
        <p:nvPicPr>
          <p:cNvPr id="26" name="Google Shape;26;p4"/>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877500" y="393525"/>
            <a:ext cx="78729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Lato"/>
              <a:buNone/>
              <a:defRPr>
                <a:latin typeface="Lato"/>
                <a:ea typeface="Lato"/>
                <a:cs typeface="Lato"/>
                <a:sym typeface="Lato"/>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2" name="Google Shape;32;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Font typeface="Lato"/>
              <a:buChar char="▪"/>
              <a:defRPr>
                <a:latin typeface="Lato"/>
                <a:ea typeface="Lato"/>
                <a:cs typeface="Lato"/>
                <a:sym typeface="Lato"/>
              </a:defRPr>
            </a:lvl1pPr>
            <a:lvl2pPr marL="914400" lvl="1" indent="-393700">
              <a:spcBef>
                <a:spcPts val="0"/>
              </a:spcBef>
              <a:spcAft>
                <a:spcPts val="0"/>
              </a:spcAft>
              <a:buSzPts val="2600"/>
              <a:buFont typeface="Lato"/>
              <a:buChar char="▫"/>
              <a:defRPr>
                <a:latin typeface="Lato"/>
                <a:ea typeface="Lato"/>
                <a:cs typeface="Lato"/>
                <a:sym typeface="Lato"/>
              </a:defRPr>
            </a:lvl2pPr>
            <a:lvl3pPr marL="1371600" lvl="2" indent="-393700">
              <a:spcBef>
                <a:spcPts val="0"/>
              </a:spcBef>
              <a:spcAft>
                <a:spcPts val="0"/>
              </a:spcAft>
              <a:buSzPts val="2600"/>
              <a:buFont typeface="Lato"/>
              <a:buChar char="▫"/>
              <a:defRPr>
                <a:latin typeface="Lato"/>
                <a:ea typeface="Lato"/>
                <a:cs typeface="Lato"/>
                <a:sym typeface="Lato"/>
              </a:defRPr>
            </a:lvl3pPr>
            <a:lvl4pPr marL="1828800" lvl="3" indent="-342900">
              <a:spcBef>
                <a:spcPts val="0"/>
              </a:spcBef>
              <a:spcAft>
                <a:spcPts val="0"/>
              </a:spcAft>
              <a:buSzPts val="1800"/>
              <a:buFont typeface="Lato"/>
              <a:buChar char="▫"/>
              <a:defRPr sz="1800">
                <a:latin typeface="Lato"/>
                <a:ea typeface="Lato"/>
                <a:cs typeface="Lato"/>
                <a:sym typeface="Lato"/>
              </a:defRPr>
            </a:lvl4pPr>
            <a:lvl5pPr marL="2286000" lvl="4" indent="-342900">
              <a:spcBef>
                <a:spcPts val="0"/>
              </a:spcBef>
              <a:spcAft>
                <a:spcPts val="0"/>
              </a:spcAft>
              <a:buSzPts val="1800"/>
              <a:buFont typeface="Lato"/>
              <a:buChar char="○"/>
              <a:defRPr sz="1800">
                <a:latin typeface="Lato"/>
                <a:ea typeface="Lato"/>
                <a:cs typeface="Lato"/>
                <a:sym typeface="Lato"/>
              </a:defRPr>
            </a:lvl5pPr>
            <a:lvl6pPr marL="2743200" lvl="5" indent="-342900">
              <a:spcBef>
                <a:spcPts val="0"/>
              </a:spcBef>
              <a:spcAft>
                <a:spcPts val="0"/>
              </a:spcAft>
              <a:buSzPts val="1800"/>
              <a:buFont typeface="Lato"/>
              <a:buChar char="■"/>
              <a:defRPr sz="1800">
                <a:latin typeface="Lato"/>
                <a:ea typeface="Lato"/>
                <a:cs typeface="Lato"/>
                <a:sym typeface="Lato"/>
              </a:defRPr>
            </a:lvl6pPr>
            <a:lvl7pPr marL="3200400" lvl="6" indent="-342900">
              <a:spcBef>
                <a:spcPts val="0"/>
              </a:spcBef>
              <a:spcAft>
                <a:spcPts val="0"/>
              </a:spcAft>
              <a:buSzPts val="1800"/>
              <a:buFont typeface="Lato"/>
              <a:buChar char="●"/>
              <a:defRPr sz="1800">
                <a:latin typeface="Lato"/>
                <a:ea typeface="Lato"/>
                <a:cs typeface="Lato"/>
                <a:sym typeface="Lato"/>
              </a:defRPr>
            </a:lvl7pPr>
            <a:lvl8pPr marL="3657600" lvl="7" indent="-317500">
              <a:spcBef>
                <a:spcPts val="0"/>
              </a:spcBef>
              <a:spcAft>
                <a:spcPts val="0"/>
              </a:spcAft>
              <a:buSzPts val="1400"/>
              <a:buFont typeface="Lato"/>
              <a:buChar char="○"/>
              <a:defRPr sz="1400">
                <a:latin typeface="Lato"/>
                <a:ea typeface="Lato"/>
                <a:cs typeface="Lato"/>
                <a:sym typeface="Lato"/>
              </a:defRPr>
            </a:lvl8pPr>
            <a:lvl9pPr marL="4114800" lvl="8" indent="-317500">
              <a:spcBef>
                <a:spcPts val="0"/>
              </a:spcBef>
              <a:spcAft>
                <a:spcPts val="0"/>
              </a:spcAft>
              <a:buSzPts val="1400"/>
              <a:buFont typeface="Lato"/>
              <a:buChar char="■"/>
              <a:defRPr sz="1400">
                <a:latin typeface="Lato"/>
                <a:ea typeface="Lato"/>
                <a:cs typeface="Lato"/>
                <a:sym typeface="Lato"/>
              </a:defRPr>
            </a:lvl9pPr>
          </a:lstStyle>
          <a:p>
            <a:endParaRPr/>
          </a:p>
        </p:txBody>
      </p:sp>
      <p:sp>
        <p:nvSpPr>
          <p:cNvPr id="33" name="Google Shape;33;p5"/>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
        <p:nvSpPr>
          <p:cNvPr id="34" name="Google Shape;34;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5"/>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slide">
  <p:cSld name="TITLE_AND_BODY_1">
    <p:spTree>
      <p:nvGrpSpPr>
        <p:cNvPr id="1" name="Shape 36"/>
        <p:cNvGrpSpPr/>
        <p:nvPr/>
      </p:nvGrpSpPr>
      <p:grpSpPr>
        <a:xfrm>
          <a:off x="0" y="0"/>
          <a:ext cx="0" cy="0"/>
          <a:chOff x="0" y="0"/>
          <a:chExt cx="0" cy="0"/>
        </a:xfrm>
      </p:grpSpPr>
      <p:sp>
        <p:nvSpPr>
          <p:cNvPr id="37" name="Google Shape;37;p6"/>
          <p:cNvSpPr/>
          <p:nvPr/>
        </p:nvSpPr>
        <p:spPr>
          <a:xfrm>
            <a:off x="4572000" y="-75"/>
            <a:ext cx="4572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4178396" y="393525"/>
            <a:ext cx="45720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txBox="1">
            <a:spLocks noGrp="1"/>
          </p:cNvSpPr>
          <p:nvPr>
            <p:ph type="title"/>
          </p:nvPr>
        </p:nvSpPr>
        <p:spPr>
          <a:xfrm>
            <a:off x="4483099" y="393475"/>
            <a:ext cx="3460800" cy="806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Lato"/>
              <a:buNone/>
              <a:defRPr sz="1800">
                <a:latin typeface="Lato"/>
                <a:ea typeface="Lato"/>
                <a:cs typeface="Lato"/>
                <a:sym typeface="Lato"/>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 name="Google Shape;41;p6"/>
          <p:cNvSpPr txBox="1">
            <a:spLocks noGrp="1"/>
          </p:cNvSpPr>
          <p:nvPr>
            <p:ph type="body" idx="1"/>
          </p:nvPr>
        </p:nvSpPr>
        <p:spPr>
          <a:xfrm>
            <a:off x="4865550" y="1349150"/>
            <a:ext cx="3776400" cy="2938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Lato"/>
              <a:buChar char="▪"/>
              <a:defRPr sz="1800">
                <a:latin typeface="Lato"/>
                <a:ea typeface="Lato"/>
                <a:cs typeface="Lato"/>
                <a:sym typeface="Lato"/>
              </a:defRPr>
            </a:lvl1pPr>
            <a:lvl2pPr marL="914400" lvl="1" indent="-342900" rtl="0">
              <a:spcBef>
                <a:spcPts val="0"/>
              </a:spcBef>
              <a:spcAft>
                <a:spcPts val="0"/>
              </a:spcAft>
              <a:buSzPts val="1800"/>
              <a:buFont typeface="Lato"/>
              <a:buChar char="▫"/>
              <a:defRPr sz="1800">
                <a:latin typeface="Lato"/>
                <a:ea typeface="Lato"/>
                <a:cs typeface="Lato"/>
                <a:sym typeface="Lato"/>
              </a:defRPr>
            </a:lvl2pPr>
            <a:lvl3pPr marL="1371600" lvl="2" indent="-342900" rtl="0">
              <a:spcBef>
                <a:spcPts val="0"/>
              </a:spcBef>
              <a:spcAft>
                <a:spcPts val="0"/>
              </a:spcAft>
              <a:buSzPts val="1800"/>
              <a:buFont typeface="Lato"/>
              <a:buChar char="▫"/>
              <a:defRPr sz="1800">
                <a:latin typeface="Lato"/>
                <a:ea typeface="Lato"/>
                <a:cs typeface="Lato"/>
                <a:sym typeface="Lato"/>
              </a:defRPr>
            </a:lvl3pPr>
            <a:lvl4pPr marL="1828800" lvl="3" indent="-317500" rtl="0">
              <a:spcBef>
                <a:spcPts val="0"/>
              </a:spcBef>
              <a:spcAft>
                <a:spcPts val="0"/>
              </a:spcAft>
              <a:buSzPts val="1400"/>
              <a:buFont typeface="Lato"/>
              <a:buChar char="▫"/>
              <a:defRPr sz="1400">
                <a:latin typeface="Lato"/>
                <a:ea typeface="Lato"/>
                <a:cs typeface="Lato"/>
                <a:sym typeface="Lato"/>
              </a:defRPr>
            </a:lvl4pPr>
            <a:lvl5pPr marL="2286000" lvl="4" indent="-317500" rtl="0">
              <a:spcBef>
                <a:spcPts val="0"/>
              </a:spcBef>
              <a:spcAft>
                <a:spcPts val="0"/>
              </a:spcAft>
              <a:buSzPts val="1400"/>
              <a:buFont typeface="Lato"/>
              <a:buChar char="○"/>
              <a:defRPr sz="1400">
                <a:latin typeface="Lato"/>
                <a:ea typeface="Lato"/>
                <a:cs typeface="Lato"/>
                <a:sym typeface="Lato"/>
              </a:defRPr>
            </a:lvl5pPr>
            <a:lvl6pPr marL="2743200" lvl="5" indent="-317500" rtl="0">
              <a:spcBef>
                <a:spcPts val="0"/>
              </a:spcBef>
              <a:spcAft>
                <a:spcPts val="0"/>
              </a:spcAft>
              <a:buSzPts val="1400"/>
              <a:buFont typeface="Lato"/>
              <a:buChar char="■"/>
              <a:defRPr sz="1400">
                <a:latin typeface="Lato"/>
                <a:ea typeface="Lato"/>
                <a:cs typeface="Lato"/>
                <a:sym typeface="Lato"/>
              </a:defRPr>
            </a:lvl6pPr>
            <a:lvl7pPr marL="3200400" lvl="6" indent="-304800" rtl="0">
              <a:spcBef>
                <a:spcPts val="0"/>
              </a:spcBef>
              <a:spcAft>
                <a:spcPts val="0"/>
              </a:spcAft>
              <a:buSzPts val="1200"/>
              <a:buFont typeface="Lato"/>
              <a:buChar char="●"/>
              <a:defRPr sz="1200">
                <a:latin typeface="Lato"/>
                <a:ea typeface="Lato"/>
                <a:cs typeface="Lato"/>
                <a:sym typeface="Lato"/>
              </a:defRPr>
            </a:lvl7pPr>
            <a:lvl8pPr marL="3657600" lvl="7" indent="-304800" rtl="0">
              <a:spcBef>
                <a:spcPts val="0"/>
              </a:spcBef>
              <a:spcAft>
                <a:spcPts val="0"/>
              </a:spcAft>
              <a:buSzPts val="1200"/>
              <a:buFont typeface="Lato"/>
              <a:buChar char="○"/>
              <a:defRPr sz="1200">
                <a:latin typeface="Lato"/>
                <a:ea typeface="Lato"/>
                <a:cs typeface="Lato"/>
                <a:sym typeface="Lato"/>
              </a:defRPr>
            </a:lvl8pPr>
            <a:lvl9pPr marL="4114800" lvl="8" indent="-304800" rtl="0">
              <a:spcBef>
                <a:spcPts val="0"/>
              </a:spcBef>
              <a:spcAft>
                <a:spcPts val="0"/>
              </a:spcAft>
              <a:buSzPts val="1200"/>
              <a:buFont typeface="Lato"/>
              <a:buChar char="■"/>
              <a:defRPr sz="1200">
                <a:latin typeface="Lato"/>
                <a:ea typeface="Lato"/>
                <a:cs typeface="Lato"/>
                <a:sym typeface="Lato"/>
              </a:defRPr>
            </a:lvl9pPr>
          </a:lstStyle>
          <a:p>
            <a:endParaRPr/>
          </a:p>
        </p:txBody>
      </p:sp>
      <p:sp>
        <p:nvSpPr>
          <p:cNvPr id="42" name="Google Shape;42;p6"/>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43" name="Google Shape;43;p6"/>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6"/>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5"/>
        <p:cNvGrpSpPr/>
        <p:nvPr/>
      </p:nvGrpSpPr>
      <p:grpSpPr>
        <a:xfrm>
          <a:off x="0" y="0"/>
          <a:ext cx="0" cy="0"/>
          <a:chOff x="0" y="0"/>
          <a:chExt cx="0" cy="0"/>
        </a:xfrm>
      </p:grpSpPr>
      <p:sp>
        <p:nvSpPr>
          <p:cNvPr id="46" name="Google Shape;46;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877500" y="393525"/>
            <a:ext cx="78729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Lato"/>
              <a:buNone/>
              <a:defRPr>
                <a:latin typeface="Lato"/>
                <a:ea typeface="Lato"/>
                <a:cs typeface="Lato"/>
                <a:sym typeface="Lato"/>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Font typeface="Lato"/>
              <a:buChar char="▪"/>
              <a:defRPr sz="1800">
                <a:latin typeface="Lato"/>
                <a:ea typeface="Lato"/>
                <a:cs typeface="Lato"/>
                <a:sym typeface="Lato"/>
              </a:defRPr>
            </a:lvl1pPr>
            <a:lvl2pPr marL="914400" lvl="1" indent="-342900">
              <a:spcBef>
                <a:spcPts val="0"/>
              </a:spcBef>
              <a:spcAft>
                <a:spcPts val="0"/>
              </a:spcAft>
              <a:buSzPts val="1800"/>
              <a:buFont typeface="Lato"/>
              <a:buChar char="▫"/>
              <a:defRPr sz="1800">
                <a:latin typeface="Lato"/>
                <a:ea typeface="Lato"/>
                <a:cs typeface="Lato"/>
                <a:sym typeface="Lato"/>
              </a:defRPr>
            </a:lvl2pPr>
            <a:lvl3pPr marL="1371600" lvl="2" indent="-342900">
              <a:spcBef>
                <a:spcPts val="0"/>
              </a:spcBef>
              <a:spcAft>
                <a:spcPts val="0"/>
              </a:spcAft>
              <a:buSzPts val="1800"/>
              <a:buFont typeface="Lato"/>
              <a:buChar char="▫"/>
              <a:defRPr sz="1800">
                <a:latin typeface="Lato"/>
                <a:ea typeface="Lato"/>
                <a:cs typeface="Lato"/>
                <a:sym typeface="Lato"/>
              </a:defRPr>
            </a:lvl3pPr>
            <a:lvl4pPr marL="1828800" lvl="3" indent="-342900">
              <a:spcBef>
                <a:spcPts val="0"/>
              </a:spcBef>
              <a:spcAft>
                <a:spcPts val="0"/>
              </a:spcAft>
              <a:buSzPts val="1800"/>
              <a:buFont typeface="Lato"/>
              <a:buChar char="▫"/>
              <a:defRPr sz="1800">
                <a:latin typeface="Lato"/>
                <a:ea typeface="Lato"/>
                <a:cs typeface="Lato"/>
                <a:sym typeface="Lato"/>
              </a:defRPr>
            </a:lvl4pPr>
            <a:lvl5pPr marL="2286000" lvl="4" indent="-342900">
              <a:spcBef>
                <a:spcPts val="0"/>
              </a:spcBef>
              <a:spcAft>
                <a:spcPts val="0"/>
              </a:spcAft>
              <a:buSzPts val="1800"/>
              <a:buFont typeface="Lato"/>
              <a:buChar char="○"/>
              <a:defRPr sz="1800">
                <a:latin typeface="Lato"/>
                <a:ea typeface="Lato"/>
                <a:cs typeface="Lato"/>
                <a:sym typeface="Lato"/>
              </a:defRPr>
            </a:lvl5pPr>
            <a:lvl6pPr marL="2743200" lvl="5" indent="-342900">
              <a:spcBef>
                <a:spcPts val="0"/>
              </a:spcBef>
              <a:spcAft>
                <a:spcPts val="0"/>
              </a:spcAft>
              <a:buSzPts val="1800"/>
              <a:buFont typeface="Lato"/>
              <a:buChar char="■"/>
              <a:defRPr sz="18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51" name="Google Shape;51;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Font typeface="Lato"/>
              <a:buChar char="▪"/>
              <a:defRPr sz="1800">
                <a:latin typeface="Lato"/>
                <a:ea typeface="Lato"/>
                <a:cs typeface="Lato"/>
                <a:sym typeface="Lato"/>
              </a:defRPr>
            </a:lvl1pPr>
            <a:lvl2pPr marL="914400" lvl="1" indent="-342900">
              <a:spcBef>
                <a:spcPts val="0"/>
              </a:spcBef>
              <a:spcAft>
                <a:spcPts val="0"/>
              </a:spcAft>
              <a:buSzPts val="1800"/>
              <a:buFont typeface="Lato"/>
              <a:buChar char="▫"/>
              <a:defRPr sz="1800">
                <a:latin typeface="Lato"/>
                <a:ea typeface="Lato"/>
                <a:cs typeface="Lato"/>
                <a:sym typeface="Lato"/>
              </a:defRPr>
            </a:lvl2pPr>
            <a:lvl3pPr marL="1371600" lvl="2" indent="-342900">
              <a:spcBef>
                <a:spcPts val="0"/>
              </a:spcBef>
              <a:spcAft>
                <a:spcPts val="0"/>
              </a:spcAft>
              <a:buSzPts val="1800"/>
              <a:buFont typeface="Lato"/>
              <a:buChar char="▫"/>
              <a:defRPr sz="1800">
                <a:latin typeface="Lato"/>
                <a:ea typeface="Lato"/>
                <a:cs typeface="Lato"/>
                <a:sym typeface="Lato"/>
              </a:defRPr>
            </a:lvl3pPr>
            <a:lvl4pPr marL="1828800" lvl="3" indent="-342900">
              <a:spcBef>
                <a:spcPts val="0"/>
              </a:spcBef>
              <a:spcAft>
                <a:spcPts val="0"/>
              </a:spcAft>
              <a:buSzPts val="1800"/>
              <a:buFont typeface="Lato"/>
              <a:buChar char="▫"/>
              <a:defRPr sz="1800">
                <a:latin typeface="Lato"/>
                <a:ea typeface="Lato"/>
                <a:cs typeface="Lato"/>
                <a:sym typeface="Lato"/>
              </a:defRPr>
            </a:lvl4pPr>
            <a:lvl5pPr marL="2286000" lvl="4" indent="-342900">
              <a:spcBef>
                <a:spcPts val="0"/>
              </a:spcBef>
              <a:spcAft>
                <a:spcPts val="0"/>
              </a:spcAft>
              <a:buSzPts val="1800"/>
              <a:buFont typeface="Lato"/>
              <a:buChar char="○"/>
              <a:defRPr sz="1800">
                <a:latin typeface="Lato"/>
                <a:ea typeface="Lato"/>
                <a:cs typeface="Lato"/>
                <a:sym typeface="Lato"/>
              </a:defRPr>
            </a:lvl5pPr>
            <a:lvl6pPr marL="2743200" lvl="5" indent="-342900">
              <a:spcBef>
                <a:spcPts val="0"/>
              </a:spcBef>
              <a:spcAft>
                <a:spcPts val="0"/>
              </a:spcAft>
              <a:buSzPts val="1800"/>
              <a:buFont typeface="Lato"/>
              <a:buChar char="■"/>
              <a:defRPr sz="18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52" name="Google Shape;52;p7"/>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
        <p:nvSpPr>
          <p:cNvPr id="53" name="Google Shape;53;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7"/>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8"/>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877500" y="393525"/>
            <a:ext cx="78729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Lato"/>
              <a:buNone/>
              <a:defRPr>
                <a:latin typeface="Lato"/>
                <a:ea typeface="Lato"/>
                <a:cs typeface="Lato"/>
                <a:sym typeface="Lato"/>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0" name="Google Shape;60;p8"/>
          <p:cNvSpPr txBox="1">
            <a:spLocks noGrp="1"/>
          </p:cNvSpPr>
          <p:nvPr>
            <p:ph type="body" idx="1"/>
          </p:nvPr>
        </p:nvSpPr>
        <p:spPr>
          <a:xfrm>
            <a:off x="1560175" y="1375225"/>
            <a:ext cx="2317500" cy="3374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Lato"/>
              <a:buChar char="▪"/>
              <a:defRPr sz="1400">
                <a:latin typeface="Lato"/>
                <a:ea typeface="Lato"/>
                <a:cs typeface="Lato"/>
                <a:sym typeface="Lato"/>
              </a:defRPr>
            </a:lvl1pPr>
            <a:lvl2pPr marL="914400" lvl="1" indent="-317500" rtl="0">
              <a:spcBef>
                <a:spcPts val="0"/>
              </a:spcBef>
              <a:spcAft>
                <a:spcPts val="0"/>
              </a:spcAft>
              <a:buSzPts val="1400"/>
              <a:buFont typeface="Lato"/>
              <a:buChar char="▫"/>
              <a:defRPr sz="1400">
                <a:latin typeface="Lato"/>
                <a:ea typeface="Lato"/>
                <a:cs typeface="Lato"/>
                <a:sym typeface="Lato"/>
              </a:defRPr>
            </a:lvl2pPr>
            <a:lvl3pPr marL="1371600" lvl="2" indent="-317500" rtl="0">
              <a:spcBef>
                <a:spcPts val="0"/>
              </a:spcBef>
              <a:spcAft>
                <a:spcPts val="0"/>
              </a:spcAft>
              <a:buSzPts val="1400"/>
              <a:buFont typeface="Lato"/>
              <a:buChar char="▫"/>
              <a:defRPr sz="1400">
                <a:latin typeface="Lato"/>
                <a:ea typeface="Lato"/>
                <a:cs typeface="Lato"/>
                <a:sym typeface="Lato"/>
              </a:defRPr>
            </a:lvl3pPr>
            <a:lvl4pPr marL="1828800" lvl="3" indent="-317500" rtl="0">
              <a:spcBef>
                <a:spcPts val="0"/>
              </a:spcBef>
              <a:spcAft>
                <a:spcPts val="0"/>
              </a:spcAft>
              <a:buSzPts val="1400"/>
              <a:buFont typeface="Lato"/>
              <a:buChar char="▫"/>
              <a:defRPr sz="1400">
                <a:latin typeface="Lato"/>
                <a:ea typeface="Lato"/>
                <a:cs typeface="Lato"/>
                <a:sym typeface="Lato"/>
              </a:defRPr>
            </a:lvl4pPr>
            <a:lvl5pPr marL="2286000" lvl="4" indent="-317500" rtl="0">
              <a:spcBef>
                <a:spcPts val="0"/>
              </a:spcBef>
              <a:spcAft>
                <a:spcPts val="0"/>
              </a:spcAft>
              <a:buSzPts val="1400"/>
              <a:buFont typeface="Lato"/>
              <a:buChar char="○"/>
              <a:defRPr sz="1400">
                <a:latin typeface="Lato"/>
                <a:ea typeface="Lato"/>
                <a:cs typeface="Lato"/>
                <a:sym typeface="Lato"/>
              </a:defRPr>
            </a:lvl5pPr>
            <a:lvl6pPr marL="2743200" lvl="5" indent="-292100" rtl="0">
              <a:spcBef>
                <a:spcPts val="0"/>
              </a:spcBef>
              <a:spcAft>
                <a:spcPts val="0"/>
              </a:spcAft>
              <a:buSzPts val="1000"/>
              <a:buFont typeface="Lato"/>
              <a:buChar char="■"/>
              <a:defRPr sz="1000">
                <a:latin typeface="Lato"/>
                <a:ea typeface="Lato"/>
                <a:cs typeface="Lato"/>
                <a:sym typeface="Lato"/>
              </a:defRPr>
            </a:lvl6pPr>
            <a:lvl7pPr marL="3200400" lvl="6" indent="-292100" rtl="0">
              <a:spcBef>
                <a:spcPts val="0"/>
              </a:spcBef>
              <a:spcAft>
                <a:spcPts val="0"/>
              </a:spcAft>
              <a:buSzPts val="1000"/>
              <a:buFont typeface="Lato"/>
              <a:buChar char="●"/>
              <a:defRPr sz="1000">
                <a:latin typeface="Lato"/>
                <a:ea typeface="Lato"/>
                <a:cs typeface="Lato"/>
                <a:sym typeface="Lato"/>
              </a:defRPr>
            </a:lvl7pPr>
            <a:lvl8pPr marL="3657600" lvl="7" indent="-317500" rtl="0">
              <a:spcBef>
                <a:spcPts val="0"/>
              </a:spcBef>
              <a:spcAft>
                <a:spcPts val="0"/>
              </a:spcAft>
              <a:buSzPts val="1400"/>
              <a:buFont typeface="Lato"/>
              <a:buChar char="○"/>
              <a:defRPr sz="1400">
                <a:latin typeface="Lato"/>
                <a:ea typeface="Lato"/>
                <a:cs typeface="Lato"/>
                <a:sym typeface="Lato"/>
              </a:defRPr>
            </a:lvl8pPr>
            <a:lvl9pPr marL="4114800" lvl="8" indent="-317500" rtl="0">
              <a:spcBef>
                <a:spcPts val="0"/>
              </a:spcBef>
              <a:spcAft>
                <a:spcPts val="0"/>
              </a:spcAft>
              <a:buSzPts val="1400"/>
              <a:buFont typeface="Lato"/>
              <a:buChar char="■"/>
              <a:defRPr sz="1400">
                <a:latin typeface="Lato"/>
                <a:ea typeface="Lato"/>
                <a:cs typeface="Lato"/>
                <a:sym typeface="Lato"/>
              </a:defRPr>
            </a:lvl9pPr>
          </a:lstStyle>
          <a:p>
            <a:endParaRPr/>
          </a:p>
        </p:txBody>
      </p:sp>
      <p:sp>
        <p:nvSpPr>
          <p:cNvPr id="61" name="Google Shape;61;p8"/>
          <p:cNvSpPr txBox="1">
            <a:spLocks noGrp="1"/>
          </p:cNvSpPr>
          <p:nvPr>
            <p:ph type="body" idx="2"/>
          </p:nvPr>
        </p:nvSpPr>
        <p:spPr>
          <a:xfrm>
            <a:off x="3996525" y="1375225"/>
            <a:ext cx="2317500" cy="3374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Lato"/>
              <a:buChar char="▪"/>
              <a:defRPr sz="1400">
                <a:latin typeface="Lato"/>
                <a:ea typeface="Lato"/>
                <a:cs typeface="Lato"/>
                <a:sym typeface="Lato"/>
              </a:defRPr>
            </a:lvl1pPr>
            <a:lvl2pPr marL="914400" lvl="1" indent="-317500" rtl="0">
              <a:spcBef>
                <a:spcPts val="0"/>
              </a:spcBef>
              <a:spcAft>
                <a:spcPts val="0"/>
              </a:spcAft>
              <a:buSzPts val="1400"/>
              <a:buFont typeface="Lato"/>
              <a:buChar char="▫"/>
              <a:defRPr sz="1400">
                <a:latin typeface="Lato"/>
                <a:ea typeface="Lato"/>
                <a:cs typeface="Lato"/>
                <a:sym typeface="Lato"/>
              </a:defRPr>
            </a:lvl2pPr>
            <a:lvl3pPr marL="1371600" lvl="2" indent="-317500" rtl="0">
              <a:spcBef>
                <a:spcPts val="0"/>
              </a:spcBef>
              <a:spcAft>
                <a:spcPts val="0"/>
              </a:spcAft>
              <a:buSzPts val="1400"/>
              <a:buFont typeface="Lato"/>
              <a:buChar char="▫"/>
              <a:defRPr sz="1400">
                <a:latin typeface="Lato"/>
                <a:ea typeface="Lato"/>
                <a:cs typeface="Lato"/>
                <a:sym typeface="Lato"/>
              </a:defRPr>
            </a:lvl3pPr>
            <a:lvl4pPr marL="1828800" lvl="3" indent="-317500" rtl="0">
              <a:spcBef>
                <a:spcPts val="0"/>
              </a:spcBef>
              <a:spcAft>
                <a:spcPts val="0"/>
              </a:spcAft>
              <a:buSzPts val="1400"/>
              <a:buFont typeface="Lato"/>
              <a:buChar char="▫"/>
              <a:defRPr sz="1400">
                <a:latin typeface="Lato"/>
                <a:ea typeface="Lato"/>
                <a:cs typeface="Lato"/>
                <a:sym typeface="Lato"/>
              </a:defRPr>
            </a:lvl4pPr>
            <a:lvl5pPr marL="2286000" lvl="4" indent="-317500" rtl="0">
              <a:spcBef>
                <a:spcPts val="0"/>
              </a:spcBef>
              <a:spcAft>
                <a:spcPts val="0"/>
              </a:spcAft>
              <a:buSzPts val="1400"/>
              <a:buFont typeface="Lato"/>
              <a:buChar char="○"/>
              <a:defRPr sz="1400">
                <a:latin typeface="Lato"/>
                <a:ea typeface="Lato"/>
                <a:cs typeface="Lato"/>
                <a:sym typeface="Lato"/>
              </a:defRPr>
            </a:lvl5pPr>
            <a:lvl6pPr marL="2743200" lvl="5" indent="-317500" rtl="0">
              <a:spcBef>
                <a:spcPts val="0"/>
              </a:spcBef>
              <a:spcAft>
                <a:spcPts val="0"/>
              </a:spcAft>
              <a:buSzPts val="1400"/>
              <a:buFont typeface="Lato"/>
              <a:buChar char="■"/>
              <a:defRPr sz="1400">
                <a:latin typeface="Lato"/>
                <a:ea typeface="Lato"/>
                <a:cs typeface="Lato"/>
                <a:sym typeface="Lato"/>
              </a:defRPr>
            </a:lvl6pPr>
            <a:lvl7pPr marL="3200400" lvl="6" indent="-317500" rtl="0">
              <a:spcBef>
                <a:spcPts val="0"/>
              </a:spcBef>
              <a:spcAft>
                <a:spcPts val="0"/>
              </a:spcAft>
              <a:buSzPts val="1400"/>
              <a:buFont typeface="Lato"/>
              <a:buChar char="●"/>
              <a:defRPr sz="1400">
                <a:latin typeface="Lato"/>
                <a:ea typeface="Lato"/>
                <a:cs typeface="Lato"/>
                <a:sym typeface="Lato"/>
              </a:defRPr>
            </a:lvl7pPr>
            <a:lvl8pPr marL="3657600" lvl="7" indent="-317500" rtl="0">
              <a:spcBef>
                <a:spcPts val="0"/>
              </a:spcBef>
              <a:spcAft>
                <a:spcPts val="0"/>
              </a:spcAft>
              <a:buSzPts val="1400"/>
              <a:buFont typeface="Lato"/>
              <a:buChar char="○"/>
              <a:defRPr sz="1400">
                <a:latin typeface="Lato"/>
                <a:ea typeface="Lato"/>
                <a:cs typeface="Lato"/>
                <a:sym typeface="Lato"/>
              </a:defRPr>
            </a:lvl8pPr>
            <a:lvl9pPr marL="4114800" lvl="8" indent="-317500" rtl="0">
              <a:spcBef>
                <a:spcPts val="0"/>
              </a:spcBef>
              <a:spcAft>
                <a:spcPts val="0"/>
              </a:spcAft>
              <a:buSzPts val="1400"/>
              <a:buFont typeface="Lato"/>
              <a:buChar char="■"/>
              <a:defRPr sz="1400">
                <a:latin typeface="Lato"/>
                <a:ea typeface="Lato"/>
                <a:cs typeface="Lato"/>
                <a:sym typeface="Lato"/>
              </a:defRPr>
            </a:lvl9pPr>
          </a:lstStyle>
          <a:p>
            <a:endParaRPr/>
          </a:p>
        </p:txBody>
      </p:sp>
      <p:sp>
        <p:nvSpPr>
          <p:cNvPr id="62" name="Google Shape;62;p8"/>
          <p:cNvSpPr txBox="1">
            <a:spLocks noGrp="1"/>
          </p:cNvSpPr>
          <p:nvPr>
            <p:ph type="body" idx="3"/>
          </p:nvPr>
        </p:nvSpPr>
        <p:spPr>
          <a:xfrm>
            <a:off x="6432874" y="1375225"/>
            <a:ext cx="2317500" cy="3374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Lato"/>
              <a:buChar char="▪"/>
              <a:defRPr sz="1400">
                <a:latin typeface="Lato"/>
                <a:ea typeface="Lato"/>
                <a:cs typeface="Lato"/>
                <a:sym typeface="Lato"/>
              </a:defRPr>
            </a:lvl1pPr>
            <a:lvl2pPr marL="914400" lvl="1" indent="-317500" rtl="0">
              <a:spcBef>
                <a:spcPts val="0"/>
              </a:spcBef>
              <a:spcAft>
                <a:spcPts val="0"/>
              </a:spcAft>
              <a:buSzPts val="1400"/>
              <a:buFont typeface="Lato"/>
              <a:buChar char="▫"/>
              <a:defRPr sz="1400">
                <a:latin typeface="Lato"/>
                <a:ea typeface="Lato"/>
                <a:cs typeface="Lato"/>
                <a:sym typeface="Lato"/>
              </a:defRPr>
            </a:lvl2pPr>
            <a:lvl3pPr marL="1371600" lvl="2" indent="-317500" rtl="0">
              <a:spcBef>
                <a:spcPts val="0"/>
              </a:spcBef>
              <a:spcAft>
                <a:spcPts val="0"/>
              </a:spcAft>
              <a:buSzPts val="1400"/>
              <a:buFont typeface="Lato"/>
              <a:buChar char="▫"/>
              <a:defRPr sz="1400">
                <a:latin typeface="Lato"/>
                <a:ea typeface="Lato"/>
                <a:cs typeface="Lato"/>
                <a:sym typeface="Lato"/>
              </a:defRPr>
            </a:lvl3pPr>
            <a:lvl4pPr marL="1828800" lvl="3" indent="-317500" rtl="0">
              <a:spcBef>
                <a:spcPts val="0"/>
              </a:spcBef>
              <a:spcAft>
                <a:spcPts val="0"/>
              </a:spcAft>
              <a:buSzPts val="1400"/>
              <a:buFont typeface="Lato"/>
              <a:buChar char="▫"/>
              <a:defRPr sz="1400">
                <a:latin typeface="Lato"/>
                <a:ea typeface="Lato"/>
                <a:cs typeface="Lato"/>
                <a:sym typeface="Lato"/>
              </a:defRPr>
            </a:lvl4pPr>
            <a:lvl5pPr marL="2286000" lvl="4" indent="-317500" rtl="0">
              <a:spcBef>
                <a:spcPts val="0"/>
              </a:spcBef>
              <a:spcAft>
                <a:spcPts val="0"/>
              </a:spcAft>
              <a:buSzPts val="1400"/>
              <a:buFont typeface="Lato"/>
              <a:buChar char="○"/>
              <a:defRPr sz="1400">
                <a:latin typeface="Lato"/>
                <a:ea typeface="Lato"/>
                <a:cs typeface="Lato"/>
                <a:sym typeface="Lato"/>
              </a:defRPr>
            </a:lvl5pPr>
            <a:lvl6pPr marL="2743200" lvl="5" indent="-317500" rtl="0">
              <a:spcBef>
                <a:spcPts val="0"/>
              </a:spcBef>
              <a:spcAft>
                <a:spcPts val="0"/>
              </a:spcAft>
              <a:buSzPts val="1400"/>
              <a:buFont typeface="Lato"/>
              <a:buChar char="■"/>
              <a:defRPr sz="1400">
                <a:latin typeface="Lato"/>
                <a:ea typeface="Lato"/>
                <a:cs typeface="Lato"/>
                <a:sym typeface="Lato"/>
              </a:defRPr>
            </a:lvl6pPr>
            <a:lvl7pPr marL="3200400" lvl="6" indent="-317500" rtl="0">
              <a:spcBef>
                <a:spcPts val="0"/>
              </a:spcBef>
              <a:spcAft>
                <a:spcPts val="0"/>
              </a:spcAft>
              <a:buSzPts val="1400"/>
              <a:buFont typeface="Lato"/>
              <a:buChar char="●"/>
              <a:defRPr sz="1400">
                <a:latin typeface="Lato"/>
                <a:ea typeface="Lato"/>
                <a:cs typeface="Lato"/>
                <a:sym typeface="Lato"/>
              </a:defRPr>
            </a:lvl7pPr>
            <a:lvl8pPr marL="3657600" lvl="7" indent="-317500" rtl="0">
              <a:spcBef>
                <a:spcPts val="0"/>
              </a:spcBef>
              <a:spcAft>
                <a:spcPts val="0"/>
              </a:spcAft>
              <a:buSzPts val="1400"/>
              <a:buFont typeface="Lato"/>
              <a:buChar char="○"/>
              <a:defRPr sz="1400">
                <a:latin typeface="Lato"/>
                <a:ea typeface="Lato"/>
                <a:cs typeface="Lato"/>
                <a:sym typeface="Lato"/>
              </a:defRPr>
            </a:lvl8pPr>
            <a:lvl9pPr marL="4114800" lvl="8" indent="-317500" rtl="0">
              <a:spcBef>
                <a:spcPts val="0"/>
              </a:spcBef>
              <a:spcAft>
                <a:spcPts val="0"/>
              </a:spcAft>
              <a:buSzPts val="1400"/>
              <a:buFont typeface="Lato"/>
              <a:buChar char="■"/>
              <a:defRPr sz="1400">
                <a:latin typeface="Lato"/>
                <a:ea typeface="Lato"/>
                <a:cs typeface="Lato"/>
                <a:sym typeface="Lato"/>
              </a:defRPr>
            </a:lvl9pPr>
          </a:lstStyle>
          <a:p>
            <a:endParaRPr/>
          </a:p>
        </p:txBody>
      </p:sp>
      <p:sp>
        <p:nvSpPr>
          <p:cNvPr id="63" name="Google Shape;63;p8"/>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
        <p:nvSpPr>
          <p:cNvPr id="64" name="Google Shape;64;p8"/>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8"/>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77500" y="393525"/>
            <a:ext cx="7872900" cy="806700"/>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Lato"/>
              <a:buNone/>
              <a:defRPr>
                <a:latin typeface="Lato"/>
                <a:ea typeface="Lato"/>
                <a:cs typeface="Lato"/>
                <a:sym typeface="Lato"/>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1" name="Google Shape;71;p9"/>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
        <p:nvSpPr>
          <p:cNvPr id="72" name="Google Shape;72;p9"/>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9"/>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txBox="1">
            <a:spLocks noGrp="1"/>
          </p:cNvSpPr>
          <p:nvPr>
            <p:ph type="sldNum" idx="12"/>
          </p:nvPr>
        </p:nvSpPr>
        <p:spPr>
          <a:xfrm>
            <a:off x="8750400" y="4356225"/>
            <a:ext cx="393600" cy="393600"/>
          </a:xfrm>
          <a:prstGeom prst="rect">
            <a:avLst/>
          </a:prstGeom>
          <a:solidFill>
            <a:srgbClr val="CC0000"/>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pic>
        <p:nvPicPr>
          <p:cNvPr id="86" name="Google Shape;86;p11"/>
          <p:cNvPicPr preferRelativeResize="0"/>
          <p:nvPr/>
        </p:nvPicPr>
        <p:blipFill>
          <a:blip r:embed="rId2">
            <a:alphaModFix/>
          </a:blip>
          <a:stretch>
            <a:fillRect/>
          </a:stretch>
        </p:blipFill>
        <p:spPr>
          <a:xfrm>
            <a:off x="205125" y="4158975"/>
            <a:ext cx="342900" cy="5905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400"/>
              <a:buFont typeface="Roboto"/>
              <a:buNone/>
              <a:defRPr sz="2400" b="1">
                <a:solidFill>
                  <a:srgbClr val="FFFFFF"/>
                </a:solidFill>
                <a:latin typeface="Roboto"/>
                <a:ea typeface="Roboto"/>
                <a:cs typeface="Roboto"/>
                <a:sym typeface="Roboto"/>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rgbClr val="D9D9D9"/>
              </a:buClr>
              <a:buSzPts val="2600"/>
              <a:buFont typeface="Roboto"/>
              <a:buChar char="▪"/>
              <a:defRPr sz="2600">
                <a:solidFill>
                  <a:srgbClr val="434343"/>
                </a:solidFill>
                <a:latin typeface="Roboto"/>
                <a:ea typeface="Roboto"/>
                <a:cs typeface="Roboto"/>
                <a:sym typeface="Roboto"/>
              </a:defRPr>
            </a:lvl1pPr>
            <a:lvl2pPr marL="914400" lvl="1"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2pPr>
            <a:lvl3pPr marL="1371600" lvl="2"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3pPr>
            <a:lvl4pPr marL="1828800" lvl="3"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4pPr>
            <a:lvl5pPr marL="2286000" lvl="4"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5pPr>
            <a:lvl6pPr marL="2743200" lvl="5"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6pPr>
            <a:lvl7pPr marL="3200400" lvl="6"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7pPr>
            <a:lvl8pPr marL="3657600" lvl="7"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8pPr>
            <a:lvl9pPr marL="4114800" lvl="8" indent="-393700">
              <a:spcBef>
                <a:spcPts val="0"/>
              </a:spcBef>
              <a:spcAft>
                <a:spcPts val="0"/>
              </a:spcAft>
              <a:buClr>
                <a:srgbClr val="D9D9D9"/>
              </a:buClr>
              <a:buSzPts val="2600"/>
              <a:buFont typeface="Roboto"/>
              <a:buChar char="■"/>
              <a:defRPr sz="2600">
                <a:solidFill>
                  <a:srgbClr val="434343"/>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p:nvPr>
        </p:nvSpPr>
        <p:spPr>
          <a:xfrm>
            <a:off x="469000" y="1310850"/>
            <a:ext cx="5476800" cy="196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NextGenerationEU</a:t>
            </a:r>
            <a:br>
              <a:rPr lang="en" dirty="0">
                <a:solidFill>
                  <a:schemeClr val="bg1"/>
                </a:solidFill>
              </a:rPr>
            </a:br>
            <a:r>
              <a:rPr lang="es-ES" sz="3200" b="0" i="0" dirty="0" err="1">
                <a:solidFill>
                  <a:schemeClr val="bg1"/>
                </a:solidFill>
                <a:effectLst/>
                <a:latin typeface="Lato" panose="020B0604020202020204" charset="0"/>
              </a:rPr>
              <a:t>Update</a:t>
            </a:r>
            <a:r>
              <a:rPr lang="es-ES" sz="3200" b="0" i="0" dirty="0">
                <a:solidFill>
                  <a:schemeClr val="bg1"/>
                </a:solidFill>
                <a:effectLst/>
                <a:latin typeface="Lato" panose="020B0604020202020204" charset="0"/>
              </a:rPr>
              <a:t> PNRR. Aspectos claves para prepararnos</a:t>
            </a:r>
            <a:endParaRPr sz="3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 </a:t>
            </a:r>
            <a:r>
              <a:rPr lang="es-ES" dirty="0"/>
              <a:t>PNRR</a:t>
            </a:r>
            <a:endParaRPr dirty="0"/>
          </a:p>
        </p:txBody>
      </p:sp>
    </p:spTree>
    <p:extLst>
      <p:ext uri="{BB962C8B-B14F-4D97-AF65-F5344CB8AC3E}">
        <p14:creationId xmlns:p14="http://schemas.microsoft.com/office/powerpoint/2010/main" val="226459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PNRR: Elaboración</a:t>
            </a:r>
            <a:endParaRPr dirty="0"/>
          </a:p>
        </p:txBody>
      </p:sp>
      <p:sp>
        <p:nvSpPr>
          <p:cNvPr id="214" name="Google Shape;214;p2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15" name="Google Shape;215;p25"/>
          <p:cNvGrpSpPr/>
          <p:nvPr/>
        </p:nvGrpSpPr>
        <p:grpSpPr>
          <a:xfrm>
            <a:off x="8141260" y="590035"/>
            <a:ext cx="431172" cy="413599"/>
            <a:chOff x="5241175" y="4959100"/>
            <a:chExt cx="539775" cy="517775"/>
          </a:xfrm>
        </p:grpSpPr>
        <p:sp>
          <p:nvSpPr>
            <p:cNvPr id="216" name="Google Shape;216;p2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173;p21">
            <a:extLst>
              <a:ext uri="{FF2B5EF4-FFF2-40B4-BE49-F238E27FC236}">
                <a16:creationId xmlns:a16="http://schemas.microsoft.com/office/drawing/2014/main" id="{DCAAFE73-8C57-497B-B9EB-2F72BEA457EB}"/>
              </a:ext>
            </a:extLst>
          </p:cNvPr>
          <p:cNvSpPr txBox="1">
            <a:spLocks/>
          </p:cNvSpPr>
          <p:nvPr/>
        </p:nvSpPr>
        <p:spPr>
          <a:xfrm>
            <a:off x="1547664" y="1200175"/>
            <a:ext cx="7344816" cy="3382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dirty="0">
                <a:solidFill>
                  <a:schemeClr val="bg2"/>
                </a:solidFill>
                <a:latin typeface="Lato" panose="020B0604020202020204" charset="0"/>
              </a:rPr>
              <a:t>Cada país deberá proponer su Plan de Reconstrucción y Resiliencia, recogiendo una priorización de </a:t>
            </a:r>
            <a:r>
              <a:rPr lang="es-ES" sz="1800" b="1" dirty="0">
                <a:solidFill>
                  <a:schemeClr val="bg2"/>
                </a:solidFill>
                <a:latin typeface="Lato" panose="020B0604020202020204" charset="0"/>
              </a:rPr>
              <a:t>reformas e inversiones</a:t>
            </a:r>
            <a:r>
              <a:rPr lang="es-ES" sz="1800" dirty="0">
                <a:solidFill>
                  <a:schemeClr val="bg2"/>
                </a:solidFill>
                <a:latin typeface="Lato" panose="020B0604020202020204" charset="0"/>
              </a:rPr>
              <a:t>; incluyendo: </a:t>
            </a:r>
            <a:r>
              <a:rPr lang="es-ES" sz="1800" b="1" dirty="0">
                <a:solidFill>
                  <a:schemeClr val="bg2"/>
                </a:solidFill>
                <a:latin typeface="Lato" panose="020B0604020202020204" charset="0"/>
              </a:rPr>
              <a:t>objetivos, hitos e indicadores de medición de resultados</a:t>
            </a:r>
            <a:r>
              <a:rPr lang="es-ES" sz="1800" dirty="0">
                <a:solidFill>
                  <a:schemeClr val="bg2"/>
                </a:solidFill>
                <a:latin typeface="Lato" panose="020B0604020202020204" charset="0"/>
              </a:rPr>
              <a:t>, persiguiendo que estos sean </a:t>
            </a:r>
            <a:r>
              <a:rPr lang="es-ES" sz="1800" u="sng" dirty="0">
                <a:solidFill>
                  <a:schemeClr val="bg2"/>
                </a:solidFill>
                <a:latin typeface="Lato" panose="020B0604020202020204" charset="0"/>
              </a:rPr>
              <a:t>claros, realistas, bien definidos y verificables</a:t>
            </a:r>
            <a:r>
              <a:rPr lang="es-ES" sz="1800" dirty="0">
                <a:solidFill>
                  <a:schemeClr val="bg2"/>
                </a:solidFill>
                <a:latin typeface="Lato" panose="020B0604020202020204" charset="0"/>
              </a:rPr>
              <a:t>. </a:t>
            </a:r>
          </a:p>
          <a:p>
            <a:pPr>
              <a:spcBef>
                <a:spcPts val="600"/>
              </a:spcBef>
            </a:pPr>
            <a:r>
              <a:rPr lang="es-ES" sz="1800" dirty="0">
                <a:solidFill>
                  <a:schemeClr val="bg2"/>
                </a:solidFill>
                <a:latin typeface="Lato" panose="020B0604020202020204" charset="0"/>
              </a:rPr>
              <a:t>Para la </a:t>
            </a:r>
            <a:r>
              <a:rPr lang="es-ES" sz="1800" dirty="0" err="1">
                <a:solidFill>
                  <a:schemeClr val="bg2"/>
                </a:solidFill>
                <a:latin typeface="Lato" panose="020B0604020202020204" charset="0"/>
              </a:rPr>
              <a:t>elaboracion</a:t>
            </a:r>
            <a:r>
              <a:rPr lang="es-ES" sz="1800" dirty="0">
                <a:solidFill>
                  <a:schemeClr val="bg2"/>
                </a:solidFill>
                <a:latin typeface="Lato" panose="020B0604020202020204" charset="0"/>
              </a:rPr>
              <a:t> de nuestro PNRR se ha partido de:</a:t>
            </a:r>
          </a:p>
          <a:p>
            <a:pPr marL="285750" indent="-285750">
              <a:spcBef>
                <a:spcPts val="600"/>
              </a:spcBef>
              <a:buFont typeface="Arial" panose="020B0604020202020204" pitchFamily="34" charset="0"/>
              <a:buChar char="•"/>
            </a:pPr>
            <a:r>
              <a:rPr lang="es-ES" sz="1700" dirty="0">
                <a:solidFill>
                  <a:schemeClr val="bg2"/>
                </a:solidFill>
                <a:latin typeface="Lato" panose="020B0604020202020204" charset="0"/>
              </a:rPr>
              <a:t>Recomendaciones semestrales del Consejo de Europa a España 2019-20.</a:t>
            </a:r>
          </a:p>
          <a:p>
            <a:pPr marL="285750" indent="-285750">
              <a:spcBef>
                <a:spcPts val="600"/>
              </a:spcBef>
              <a:buFont typeface="Arial" panose="020B0604020202020204" pitchFamily="34" charset="0"/>
              <a:buChar char="•"/>
            </a:pPr>
            <a:r>
              <a:rPr lang="es-ES" sz="1700" dirty="0">
                <a:solidFill>
                  <a:schemeClr val="bg2"/>
                </a:solidFill>
                <a:latin typeface="Lato" panose="020B0604020202020204" charset="0"/>
              </a:rPr>
              <a:t>Estrategia del Cambio.</a:t>
            </a:r>
          </a:p>
          <a:p>
            <a:pPr marL="285750" indent="-285750">
              <a:spcBef>
                <a:spcPts val="600"/>
              </a:spcBef>
              <a:buFont typeface="Arial" panose="020B0604020202020204" pitchFamily="34" charset="0"/>
              <a:buChar char="•"/>
            </a:pPr>
            <a:r>
              <a:rPr lang="es-ES" sz="1700" dirty="0">
                <a:solidFill>
                  <a:schemeClr val="bg2"/>
                </a:solidFill>
                <a:latin typeface="Lato" panose="020B0604020202020204" charset="0"/>
              </a:rPr>
              <a:t>Programa Nacional de Reformas.</a:t>
            </a:r>
          </a:p>
          <a:p>
            <a:pPr marL="285750" indent="-285750">
              <a:spcBef>
                <a:spcPts val="600"/>
              </a:spcBef>
              <a:buFont typeface="Arial" panose="020B0604020202020204" pitchFamily="34" charset="0"/>
              <a:buChar char="•"/>
            </a:pPr>
            <a:r>
              <a:rPr lang="es-ES" sz="1700" dirty="0">
                <a:solidFill>
                  <a:schemeClr val="bg2"/>
                </a:solidFill>
                <a:latin typeface="Lato" panose="020B0604020202020204" charset="0"/>
              </a:rPr>
              <a:t>Planes sectoriales: Agenda Digital 2025, Inteligencia artificial, automoción, turismo, PNIEC,PNAC, estrategia economía Circular, proyecto de Ley Cambio Climático y Transición energética </a:t>
            </a:r>
            <a:r>
              <a:rPr lang="es-ES" sz="1800" dirty="0">
                <a:solidFill>
                  <a:schemeClr val="bg2"/>
                </a:solidFill>
                <a:latin typeface="Lato" panose="020B060402020202020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4" name="Google Shape;174;p21"/>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PNRR: Grandes ejes</a:t>
            </a:r>
            <a:endParaRPr dirty="0"/>
          </a:p>
        </p:txBody>
      </p:sp>
      <p:sp>
        <p:nvSpPr>
          <p:cNvPr id="176" name="Google Shape;176;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3" name="Marcador de texto 2">
            <a:extLst>
              <a:ext uri="{FF2B5EF4-FFF2-40B4-BE49-F238E27FC236}">
                <a16:creationId xmlns:a16="http://schemas.microsoft.com/office/drawing/2014/main" id="{4ABE8F1F-BCF3-4BB1-8588-DB14795C12FB}"/>
              </a:ext>
            </a:extLst>
          </p:cNvPr>
          <p:cNvSpPr>
            <a:spLocks noGrp="1"/>
          </p:cNvSpPr>
          <p:nvPr>
            <p:ph type="body" idx="1"/>
          </p:nvPr>
        </p:nvSpPr>
        <p:spPr>
          <a:xfrm>
            <a:off x="1233468" y="1181135"/>
            <a:ext cx="7516931" cy="1324687"/>
          </a:xfrm>
        </p:spPr>
        <p:txBody>
          <a:bodyPr/>
          <a:lstStyle/>
          <a:p>
            <a:pPr marL="114300" indent="0">
              <a:buNone/>
            </a:pPr>
            <a:r>
              <a:rPr lang="es-ES" dirty="0">
                <a:solidFill>
                  <a:schemeClr val="bg2"/>
                </a:solidFill>
                <a:latin typeface="Lato" panose="020B0604020202020204" charset="0"/>
                <a:ea typeface="Arial" charset="0"/>
                <a:cs typeface="Arial" charset="0"/>
              </a:rPr>
              <a:t>Los planes deben incluir paquetes coherentes de </a:t>
            </a:r>
            <a:r>
              <a:rPr lang="es-ES" b="1" dirty="0">
                <a:solidFill>
                  <a:schemeClr val="bg2"/>
                </a:solidFill>
                <a:latin typeface="Lato" panose="020B0604020202020204" charset="0"/>
                <a:ea typeface="Arial" charset="0"/>
                <a:cs typeface="Arial" charset="0"/>
              </a:rPr>
              <a:t>reformas y proyectos de inversión</a:t>
            </a:r>
            <a:r>
              <a:rPr lang="es-ES" dirty="0">
                <a:solidFill>
                  <a:schemeClr val="bg2"/>
                </a:solidFill>
                <a:latin typeface="Lato" panose="020B0604020202020204" charset="0"/>
                <a:ea typeface="Arial" charset="0"/>
                <a:cs typeface="Arial" charset="0"/>
              </a:rPr>
              <a:t> que, además de abordar las consecuencias económicas y sociales de la crisis sanitaria, contribuyan a la transición verde y digital e incremente nuestras capacidades de crecimiento.</a:t>
            </a:r>
          </a:p>
          <a:p>
            <a:pPr marL="114300" indent="0">
              <a:buNone/>
            </a:pPr>
            <a:endParaRPr lang="es-ES" dirty="0">
              <a:solidFill>
                <a:schemeClr val="bg2"/>
              </a:solidFill>
              <a:latin typeface="Lato" panose="020B0604020202020204" charset="0"/>
            </a:endParaRPr>
          </a:p>
        </p:txBody>
      </p:sp>
      <p:sp>
        <p:nvSpPr>
          <p:cNvPr id="17" name="CuadroTexto 16">
            <a:extLst>
              <a:ext uri="{FF2B5EF4-FFF2-40B4-BE49-F238E27FC236}">
                <a16:creationId xmlns:a16="http://schemas.microsoft.com/office/drawing/2014/main" id="{159CD9FA-CA08-4A0D-8FD5-897D9DBC016F}"/>
              </a:ext>
            </a:extLst>
          </p:cNvPr>
          <p:cNvSpPr txBox="1"/>
          <p:nvPr/>
        </p:nvSpPr>
        <p:spPr>
          <a:xfrm>
            <a:off x="5652120" y="4452554"/>
            <a:ext cx="3194070" cy="492443"/>
          </a:xfrm>
          <a:prstGeom prst="rect">
            <a:avLst/>
          </a:prstGeom>
          <a:noFill/>
        </p:spPr>
        <p:txBody>
          <a:bodyPr wrap="square" bIns="0" rtlCol="0">
            <a:spAutoFit/>
          </a:bodyPr>
          <a:lstStyle/>
          <a:p>
            <a:pPr>
              <a:spcBef>
                <a:spcPts val="600"/>
              </a:spcBef>
              <a:defRPr/>
            </a:pPr>
            <a:r>
              <a:rPr lang="es-ES" sz="1200" dirty="0">
                <a:effectLst/>
                <a:latin typeface="Lato" panose="020B0604020202020204" charset="0"/>
                <a:ea typeface="Calibri" panose="020F0502020204030204" pitchFamily="34" charset="0"/>
                <a:cs typeface="Times New Roman" panose="02020603050405020304" pitchFamily="18" charset="0"/>
              </a:rPr>
              <a:t>*Fuente: </a:t>
            </a:r>
            <a:r>
              <a:rPr lang="es-ES" sz="1200" dirty="0">
                <a:latin typeface="Lato" panose="020B0604020202020204" charset="0"/>
                <a:ea typeface="Calibri" panose="020F0502020204030204" pitchFamily="34" charset="0"/>
                <a:cs typeface="Times New Roman" panose="02020603050405020304" pitchFamily="18" charset="0"/>
              </a:rPr>
              <a:t>PRR</a:t>
            </a:r>
            <a:r>
              <a:rPr lang="es-ES" sz="1200" dirty="0">
                <a:effectLst/>
                <a:latin typeface="Lato" panose="020B0604020202020204" charset="0"/>
                <a:ea typeface="Calibri" panose="020F0502020204030204" pitchFamily="34" charset="0"/>
                <a:cs typeface="Times New Roman" panose="02020603050405020304" pitchFamily="18" charset="0"/>
              </a:rPr>
              <a:t> “España Puede”  - Moncloa</a:t>
            </a:r>
          </a:p>
          <a:p>
            <a:pPr>
              <a:spcBef>
                <a:spcPts val="600"/>
              </a:spcBef>
              <a:buFont typeface="Arial"/>
              <a:buNone/>
              <a:defRPr/>
            </a:pPr>
            <a:endParaRPr lang="es-ES" sz="1200" b="1" dirty="0">
              <a:solidFill>
                <a:srgbClr val="102438"/>
              </a:solidFill>
              <a:latin typeface="Lato" panose="020B0604020202020204" charset="0"/>
              <a:ea typeface="Arial" charset="0"/>
              <a:cs typeface="Arial" charset="0"/>
            </a:endParaRPr>
          </a:p>
        </p:txBody>
      </p:sp>
      <p:pic>
        <p:nvPicPr>
          <p:cNvPr id="18" name="Imagen 17">
            <a:extLst>
              <a:ext uri="{FF2B5EF4-FFF2-40B4-BE49-F238E27FC236}">
                <a16:creationId xmlns:a16="http://schemas.microsoft.com/office/drawing/2014/main" id="{6EE26E3C-06B6-4828-B465-709E4E2385AB}"/>
              </a:ext>
            </a:extLst>
          </p:cNvPr>
          <p:cNvPicPr>
            <a:picLocks noChangeAspect="1"/>
          </p:cNvPicPr>
          <p:nvPr/>
        </p:nvPicPr>
        <p:blipFill rotWithShape="1">
          <a:blip r:embed="rId4"/>
          <a:srcRect l="16719" t="57232" r="15704" b="12777"/>
          <a:stretch/>
        </p:blipFill>
        <p:spPr>
          <a:xfrm>
            <a:off x="2171697" y="2762541"/>
            <a:ext cx="6281317" cy="1568034"/>
          </a:xfrm>
          <a:prstGeom prst="rect">
            <a:avLst/>
          </a:prstGeom>
        </p:spPr>
      </p:pic>
      <p:sp>
        <p:nvSpPr>
          <p:cNvPr id="19" name="Rectángulo: esquinas redondeadas 18">
            <a:extLst>
              <a:ext uri="{FF2B5EF4-FFF2-40B4-BE49-F238E27FC236}">
                <a16:creationId xmlns:a16="http://schemas.microsoft.com/office/drawing/2014/main" id="{B51705CB-E99B-460C-82C7-A6E970E9E259}"/>
              </a:ext>
            </a:extLst>
          </p:cNvPr>
          <p:cNvSpPr/>
          <p:nvPr/>
        </p:nvSpPr>
        <p:spPr>
          <a:xfrm>
            <a:off x="1397306" y="3363838"/>
            <a:ext cx="596806" cy="325083"/>
          </a:xfrm>
          <a:prstGeom prst="roundRect">
            <a:avLst/>
          </a:prstGeom>
          <a:solidFill>
            <a:srgbClr val="9CD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n w="0"/>
                <a:solidFill>
                  <a:schemeClr val="tx1"/>
                </a:solidFill>
                <a:effectLst>
                  <a:outerShdw blurRad="38100" dist="19050" dir="2700000" algn="tl" rotWithShape="0">
                    <a:schemeClr val="dk1">
                      <a:alpha val="40000"/>
                    </a:schemeClr>
                  </a:outerShdw>
                </a:effectLst>
                <a:latin typeface="Lato" panose="020B0604020202020204" charset="0"/>
              </a:rPr>
              <a:t>70%</a:t>
            </a:r>
          </a:p>
        </p:txBody>
      </p:sp>
      <p:sp>
        <p:nvSpPr>
          <p:cNvPr id="20" name="Rectángulo: esquinas redondeadas 19">
            <a:extLst>
              <a:ext uri="{FF2B5EF4-FFF2-40B4-BE49-F238E27FC236}">
                <a16:creationId xmlns:a16="http://schemas.microsoft.com/office/drawing/2014/main" id="{BE629393-9684-49F5-BEDE-480BCBCE80FA}"/>
              </a:ext>
            </a:extLst>
          </p:cNvPr>
          <p:cNvSpPr/>
          <p:nvPr/>
        </p:nvSpPr>
        <p:spPr>
          <a:xfrm>
            <a:off x="2019914" y="2798727"/>
            <a:ext cx="3047155" cy="1568034"/>
          </a:xfrm>
          <a:prstGeom prst="roundRect">
            <a:avLst/>
          </a:prstGeom>
          <a:noFill/>
          <a:ln w="38100">
            <a:solidFill>
              <a:srgbClr val="99C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E45AC384-AC2E-4C8C-994E-9C2E03CC6123}"/>
              </a:ext>
            </a:extLst>
          </p:cNvPr>
          <p:cNvSpPr/>
          <p:nvPr/>
        </p:nvSpPr>
        <p:spPr>
          <a:xfrm>
            <a:off x="2411760" y="4481739"/>
            <a:ext cx="674767" cy="439543"/>
          </a:xfrm>
          <a:prstGeom prst="roundRect">
            <a:avLst/>
          </a:prstGeom>
          <a:solidFill>
            <a:srgbClr val="9CD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n w="0"/>
                <a:solidFill>
                  <a:schemeClr val="tx1"/>
                </a:solidFill>
                <a:effectLst>
                  <a:outerShdw blurRad="38100" dist="19050" dir="2700000" algn="tl" rotWithShape="0">
                    <a:schemeClr val="dk1">
                      <a:alpha val="40000"/>
                    </a:schemeClr>
                  </a:outerShdw>
                </a:effectLst>
                <a:latin typeface="Lato" panose="020B0604020202020204" charset="0"/>
              </a:rPr>
              <a:t>40%</a:t>
            </a:r>
          </a:p>
        </p:txBody>
      </p:sp>
      <p:sp>
        <p:nvSpPr>
          <p:cNvPr id="22" name="Rectángulo: esquinas redondeadas 21">
            <a:extLst>
              <a:ext uri="{FF2B5EF4-FFF2-40B4-BE49-F238E27FC236}">
                <a16:creationId xmlns:a16="http://schemas.microsoft.com/office/drawing/2014/main" id="{310ED261-C200-455D-AB37-C62F3060C65C}"/>
              </a:ext>
            </a:extLst>
          </p:cNvPr>
          <p:cNvSpPr/>
          <p:nvPr/>
        </p:nvSpPr>
        <p:spPr>
          <a:xfrm>
            <a:off x="3995936" y="4478843"/>
            <a:ext cx="674767" cy="439543"/>
          </a:xfrm>
          <a:prstGeom prst="roundRect">
            <a:avLst/>
          </a:prstGeom>
          <a:solidFill>
            <a:srgbClr val="9CD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n w="0"/>
                <a:solidFill>
                  <a:schemeClr val="tx1"/>
                </a:solidFill>
                <a:effectLst>
                  <a:outerShdw blurRad="38100" dist="19050" dir="2700000" algn="tl" rotWithShape="0">
                    <a:schemeClr val="dk1">
                      <a:alpha val="40000"/>
                    </a:schemeClr>
                  </a:outerShdw>
                </a:effectLst>
                <a:latin typeface="Lato" panose="020B0604020202020204" charset="0"/>
              </a:rPr>
              <a:t>29%</a:t>
            </a:r>
          </a:p>
        </p:txBody>
      </p:sp>
      <p:grpSp>
        <p:nvGrpSpPr>
          <p:cNvPr id="23" name="Google Shape;247;p26">
            <a:extLst>
              <a:ext uri="{FF2B5EF4-FFF2-40B4-BE49-F238E27FC236}">
                <a16:creationId xmlns:a16="http://schemas.microsoft.com/office/drawing/2014/main" id="{95292A53-7B5D-4824-B57C-6F33CEA8D70F}"/>
              </a:ext>
            </a:extLst>
          </p:cNvPr>
          <p:cNvGrpSpPr/>
          <p:nvPr/>
        </p:nvGrpSpPr>
        <p:grpSpPr>
          <a:xfrm>
            <a:off x="8214395" y="634895"/>
            <a:ext cx="310214" cy="323873"/>
            <a:chOff x="3294650" y="3652450"/>
            <a:chExt cx="388350" cy="405450"/>
          </a:xfrm>
        </p:grpSpPr>
        <p:sp>
          <p:nvSpPr>
            <p:cNvPr id="24" name="Google Shape;248;p26">
              <a:extLst>
                <a:ext uri="{FF2B5EF4-FFF2-40B4-BE49-F238E27FC236}">
                  <a16:creationId xmlns:a16="http://schemas.microsoft.com/office/drawing/2014/main" id="{06DF14D9-0500-4C4A-9845-4D0ED6765089}"/>
                </a:ext>
              </a:extLst>
            </p:cNvPr>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9;p26">
              <a:extLst>
                <a:ext uri="{FF2B5EF4-FFF2-40B4-BE49-F238E27FC236}">
                  <a16:creationId xmlns:a16="http://schemas.microsoft.com/office/drawing/2014/main" id="{23195497-55AB-4EC0-B1A8-46913F45C4A4}"/>
                </a:ext>
              </a:extLst>
            </p:cNvPr>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0;p26">
              <a:extLst>
                <a:ext uri="{FF2B5EF4-FFF2-40B4-BE49-F238E27FC236}">
                  <a16:creationId xmlns:a16="http://schemas.microsoft.com/office/drawing/2014/main" id="{30AC2B89-7A25-4C23-867B-F83B60BAAC2E}"/>
                </a:ext>
              </a:extLst>
            </p:cNvPr>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841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PNRR: 30 líneas de acción</a:t>
            </a:r>
            <a:endParaRPr dirty="0"/>
          </a:p>
        </p:txBody>
      </p:sp>
      <p:sp>
        <p:nvSpPr>
          <p:cNvPr id="246" name="Google Shape;246;p2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47" name="Google Shape;247;p26"/>
          <p:cNvGrpSpPr/>
          <p:nvPr/>
        </p:nvGrpSpPr>
        <p:grpSpPr>
          <a:xfrm>
            <a:off x="8214395" y="634895"/>
            <a:ext cx="310214" cy="323873"/>
            <a:chOff x="3294650" y="3652450"/>
            <a:chExt cx="388350" cy="405450"/>
          </a:xfrm>
        </p:grpSpPr>
        <p:sp>
          <p:nvSpPr>
            <p:cNvPr id="248" name="Google Shape;248;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Marcador de texto 2">
            <a:extLst>
              <a:ext uri="{FF2B5EF4-FFF2-40B4-BE49-F238E27FC236}">
                <a16:creationId xmlns:a16="http://schemas.microsoft.com/office/drawing/2014/main" id="{25DAC7E1-FE4F-49B5-8830-C92EC549ECF0}"/>
              </a:ext>
            </a:extLst>
          </p:cNvPr>
          <p:cNvSpPr txBox="1">
            <a:spLocks/>
          </p:cNvSpPr>
          <p:nvPr/>
        </p:nvSpPr>
        <p:spPr>
          <a:xfrm>
            <a:off x="1359446" y="1231867"/>
            <a:ext cx="7433220" cy="5640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s-ES" sz="1700" dirty="0">
                <a:solidFill>
                  <a:schemeClr val="bg2"/>
                </a:solidFill>
                <a:latin typeface="Lato" panose="020B0604020202020204" charset="0"/>
                <a:ea typeface="Arial" charset="0"/>
                <a:cs typeface="Arial" charset="0"/>
              </a:rPr>
              <a:t>10 políticas palanca y 30 líneas de acción con  hitos intermedios, resultados, </a:t>
            </a:r>
            <a:r>
              <a:rPr lang="es-ES" sz="1700" dirty="0" err="1">
                <a:solidFill>
                  <a:schemeClr val="bg2"/>
                </a:solidFill>
                <a:latin typeface="Lato" panose="020B0604020202020204" charset="0"/>
                <a:ea typeface="Arial" charset="0"/>
                <a:cs typeface="Arial" charset="0"/>
              </a:rPr>
              <a:t>KPIs</a:t>
            </a:r>
            <a:r>
              <a:rPr lang="es-ES" sz="1700" dirty="0">
                <a:solidFill>
                  <a:schemeClr val="bg2"/>
                </a:solidFill>
                <a:latin typeface="Lato" panose="020B0604020202020204" charset="0"/>
                <a:ea typeface="Arial" charset="0"/>
                <a:cs typeface="Arial" charset="0"/>
              </a:rPr>
              <a:t>, beneficiarios y coste asociado. </a:t>
            </a:r>
          </a:p>
          <a:p>
            <a:pPr marL="114300"/>
            <a:endParaRPr lang="es-ES" sz="1700" dirty="0">
              <a:solidFill>
                <a:schemeClr val="bg2"/>
              </a:solidFill>
              <a:latin typeface="Lato" panose="020B0604020202020204" charset="0"/>
            </a:endParaRPr>
          </a:p>
        </p:txBody>
      </p:sp>
      <p:pic>
        <p:nvPicPr>
          <p:cNvPr id="10" name="Imagen 9">
            <a:extLst>
              <a:ext uri="{FF2B5EF4-FFF2-40B4-BE49-F238E27FC236}">
                <a16:creationId xmlns:a16="http://schemas.microsoft.com/office/drawing/2014/main" id="{DAE7D72B-5A99-4D01-B5A7-58A11C9FAC94}"/>
              </a:ext>
            </a:extLst>
          </p:cNvPr>
          <p:cNvPicPr>
            <a:picLocks noChangeAspect="1"/>
          </p:cNvPicPr>
          <p:nvPr/>
        </p:nvPicPr>
        <p:blipFill rotWithShape="1">
          <a:blip r:embed="rId4"/>
          <a:srcRect l="15271" t="23614" r="16054" b="14860"/>
          <a:stretch/>
        </p:blipFill>
        <p:spPr>
          <a:xfrm>
            <a:off x="1518598" y="1795887"/>
            <a:ext cx="6882755" cy="3213610"/>
          </a:xfrm>
          <a:prstGeom prst="rect">
            <a:avLst/>
          </a:prstGeom>
        </p:spPr>
      </p:pic>
      <p:sp>
        <p:nvSpPr>
          <p:cNvPr id="11" name="Elipse 10">
            <a:extLst>
              <a:ext uri="{FF2B5EF4-FFF2-40B4-BE49-F238E27FC236}">
                <a16:creationId xmlns:a16="http://schemas.microsoft.com/office/drawing/2014/main" id="{74E304F5-2416-4BF2-9662-D80FD310574F}"/>
              </a:ext>
            </a:extLst>
          </p:cNvPr>
          <p:cNvSpPr/>
          <p:nvPr/>
        </p:nvSpPr>
        <p:spPr>
          <a:xfrm>
            <a:off x="4211960" y="1933420"/>
            <a:ext cx="864096" cy="437437"/>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20,7%</a:t>
            </a:r>
          </a:p>
        </p:txBody>
      </p:sp>
      <p:sp>
        <p:nvSpPr>
          <p:cNvPr id="17" name="Elipse 16">
            <a:extLst>
              <a:ext uri="{FF2B5EF4-FFF2-40B4-BE49-F238E27FC236}">
                <a16:creationId xmlns:a16="http://schemas.microsoft.com/office/drawing/2014/main" id="{584A0871-3DF1-4286-BD2E-7CE727D39794}"/>
              </a:ext>
            </a:extLst>
          </p:cNvPr>
          <p:cNvSpPr/>
          <p:nvPr/>
        </p:nvSpPr>
        <p:spPr>
          <a:xfrm>
            <a:off x="4311904" y="2568505"/>
            <a:ext cx="648072" cy="437437"/>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15%</a:t>
            </a:r>
          </a:p>
        </p:txBody>
      </p:sp>
      <p:sp>
        <p:nvSpPr>
          <p:cNvPr id="18" name="Elipse 17">
            <a:extLst>
              <a:ext uri="{FF2B5EF4-FFF2-40B4-BE49-F238E27FC236}">
                <a16:creationId xmlns:a16="http://schemas.microsoft.com/office/drawing/2014/main" id="{522F3716-CF7E-46B8-825C-140552155F92}"/>
              </a:ext>
            </a:extLst>
          </p:cNvPr>
          <p:cNvSpPr/>
          <p:nvPr/>
        </p:nvSpPr>
        <p:spPr>
          <a:xfrm>
            <a:off x="4316305" y="3131972"/>
            <a:ext cx="710186" cy="437437"/>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9,2%</a:t>
            </a:r>
          </a:p>
        </p:txBody>
      </p:sp>
      <p:sp>
        <p:nvSpPr>
          <p:cNvPr id="19" name="Elipse 18">
            <a:extLst>
              <a:ext uri="{FF2B5EF4-FFF2-40B4-BE49-F238E27FC236}">
                <a16:creationId xmlns:a16="http://schemas.microsoft.com/office/drawing/2014/main" id="{E03CB06B-3EBA-492E-8438-C17CDEA35C5E}"/>
              </a:ext>
            </a:extLst>
          </p:cNvPr>
          <p:cNvSpPr/>
          <p:nvPr/>
        </p:nvSpPr>
        <p:spPr>
          <a:xfrm>
            <a:off x="4280847" y="3670211"/>
            <a:ext cx="710186" cy="437437"/>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6,2%</a:t>
            </a:r>
          </a:p>
        </p:txBody>
      </p:sp>
      <p:sp>
        <p:nvSpPr>
          <p:cNvPr id="20" name="Elipse 19">
            <a:extLst>
              <a:ext uri="{FF2B5EF4-FFF2-40B4-BE49-F238E27FC236}">
                <a16:creationId xmlns:a16="http://schemas.microsoft.com/office/drawing/2014/main" id="{4CD9A3CE-5B95-4CF7-B06D-AED9AA125A74}"/>
              </a:ext>
            </a:extLst>
          </p:cNvPr>
          <p:cNvSpPr/>
          <p:nvPr/>
        </p:nvSpPr>
        <p:spPr>
          <a:xfrm>
            <a:off x="4211960" y="4305296"/>
            <a:ext cx="864096" cy="421826"/>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23,1%</a:t>
            </a:r>
          </a:p>
        </p:txBody>
      </p:sp>
      <p:sp>
        <p:nvSpPr>
          <p:cNvPr id="21" name="Elipse 20">
            <a:extLst>
              <a:ext uri="{FF2B5EF4-FFF2-40B4-BE49-F238E27FC236}">
                <a16:creationId xmlns:a16="http://schemas.microsoft.com/office/drawing/2014/main" id="{D66F97B4-9C47-4495-9E2E-A4E95DBAA2D2}"/>
              </a:ext>
            </a:extLst>
          </p:cNvPr>
          <p:cNvSpPr/>
          <p:nvPr/>
        </p:nvSpPr>
        <p:spPr>
          <a:xfrm>
            <a:off x="7910257" y="1904392"/>
            <a:ext cx="864096" cy="421826"/>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7,1%</a:t>
            </a:r>
          </a:p>
        </p:txBody>
      </p:sp>
      <p:sp>
        <p:nvSpPr>
          <p:cNvPr id="22" name="Elipse 21">
            <a:extLst>
              <a:ext uri="{FF2B5EF4-FFF2-40B4-BE49-F238E27FC236}">
                <a16:creationId xmlns:a16="http://schemas.microsoft.com/office/drawing/2014/main" id="{49647FF2-D403-4D7E-B45B-01279779B950}"/>
              </a:ext>
            </a:extLst>
          </p:cNvPr>
          <p:cNvSpPr/>
          <p:nvPr/>
        </p:nvSpPr>
        <p:spPr>
          <a:xfrm>
            <a:off x="7886304" y="2534665"/>
            <a:ext cx="864096" cy="421826"/>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10,5%</a:t>
            </a:r>
          </a:p>
        </p:txBody>
      </p:sp>
      <p:sp>
        <p:nvSpPr>
          <p:cNvPr id="23" name="Elipse 22">
            <a:extLst>
              <a:ext uri="{FF2B5EF4-FFF2-40B4-BE49-F238E27FC236}">
                <a16:creationId xmlns:a16="http://schemas.microsoft.com/office/drawing/2014/main" id="{B1C17455-2E55-47DC-8766-74294C370BEF}"/>
              </a:ext>
            </a:extLst>
          </p:cNvPr>
          <p:cNvSpPr/>
          <p:nvPr/>
        </p:nvSpPr>
        <p:spPr>
          <a:xfrm>
            <a:off x="7987212" y="3164938"/>
            <a:ext cx="710186" cy="421826"/>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7%</a:t>
            </a:r>
          </a:p>
        </p:txBody>
      </p:sp>
      <p:sp>
        <p:nvSpPr>
          <p:cNvPr id="24" name="Elipse 23">
            <a:extLst>
              <a:ext uri="{FF2B5EF4-FFF2-40B4-BE49-F238E27FC236}">
                <a16:creationId xmlns:a16="http://schemas.microsoft.com/office/drawing/2014/main" id="{3239E21B-568B-4AE7-936C-27F5A67FDD28}"/>
              </a:ext>
            </a:extLst>
          </p:cNvPr>
          <p:cNvSpPr/>
          <p:nvPr/>
        </p:nvSpPr>
        <p:spPr>
          <a:xfrm>
            <a:off x="7932581" y="3772081"/>
            <a:ext cx="864096" cy="421826"/>
          </a:xfrm>
          <a:prstGeom prst="ellipse">
            <a:avLst/>
          </a:prstGeom>
          <a:solidFill>
            <a:srgbClr val="99C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Lato" panose="020B0604020202020204" charset="0"/>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68" name="Google Shape;168;p20"/>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9" name="Marcador de texto 2">
            <a:extLst>
              <a:ext uri="{FF2B5EF4-FFF2-40B4-BE49-F238E27FC236}">
                <a16:creationId xmlns:a16="http://schemas.microsoft.com/office/drawing/2014/main" id="{5335A7AE-EBC0-4D82-B3CC-6056E0554793}"/>
              </a:ext>
            </a:extLst>
          </p:cNvPr>
          <p:cNvSpPr txBox="1">
            <a:spLocks/>
          </p:cNvSpPr>
          <p:nvPr/>
        </p:nvSpPr>
        <p:spPr>
          <a:xfrm>
            <a:off x="1366222" y="339502"/>
            <a:ext cx="7526258" cy="6480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s-ES" sz="1900" dirty="0">
                <a:solidFill>
                  <a:schemeClr val="bg2"/>
                </a:solidFill>
                <a:latin typeface="Lato" panose="020B0604020202020204" charset="0"/>
                <a:ea typeface="Arial" charset="0"/>
                <a:cs typeface="Arial" charset="0"/>
              </a:rPr>
              <a:t>212 medidas, de las que 110 son inversiones y 102 reformas para este periodo, con 20 programas tractores de inversión.</a:t>
            </a:r>
            <a:endParaRPr lang="es-ES" sz="1900" dirty="0">
              <a:solidFill>
                <a:schemeClr val="bg2"/>
              </a:solidFill>
              <a:latin typeface="Lato" panose="020B0604020202020204" charset="0"/>
            </a:endParaRPr>
          </a:p>
        </p:txBody>
      </p:sp>
      <p:pic>
        <p:nvPicPr>
          <p:cNvPr id="2" name="Imagen 1">
            <a:extLst>
              <a:ext uri="{FF2B5EF4-FFF2-40B4-BE49-F238E27FC236}">
                <a16:creationId xmlns:a16="http://schemas.microsoft.com/office/drawing/2014/main" id="{0259F34A-3B4E-4AA6-AD72-EB75FE3B6C09}"/>
              </a:ext>
            </a:extLst>
          </p:cNvPr>
          <p:cNvPicPr>
            <a:picLocks noChangeAspect="1"/>
          </p:cNvPicPr>
          <p:nvPr/>
        </p:nvPicPr>
        <p:blipFill rotWithShape="1">
          <a:blip r:embed="rId4"/>
          <a:srcRect l="6548" t="1265" r="8658" b="48434"/>
          <a:stretch/>
        </p:blipFill>
        <p:spPr>
          <a:xfrm>
            <a:off x="1366222" y="1377651"/>
            <a:ext cx="3845814" cy="2952328"/>
          </a:xfrm>
          <a:prstGeom prst="rect">
            <a:avLst/>
          </a:prstGeom>
        </p:spPr>
      </p:pic>
      <p:pic>
        <p:nvPicPr>
          <p:cNvPr id="1026" name="Imagen 10">
            <a:extLst>
              <a:ext uri="{FF2B5EF4-FFF2-40B4-BE49-F238E27FC236}">
                <a16:creationId xmlns:a16="http://schemas.microsoft.com/office/drawing/2014/main" id="{2E7095F1-F0CD-4089-8358-4589E8272F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46" t="52742" r="8892"/>
          <a:stretch/>
        </p:blipFill>
        <p:spPr bwMode="auto">
          <a:xfrm>
            <a:off x="5220072" y="1522373"/>
            <a:ext cx="3845813" cy="280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uadroTexto 21">
            <a:extLst>
              <a:ext uri="{FF2B5EF4-FFF2-40B4-BE49-F238E27FC236}">
                <a16:creationId xmlns:a16="http://schemas.microsoft.com/office/drawing/2014/main" id="{6ED03257-ED57-4436-8B6A-F2940BAE1E01}"/>
              </a:ext>
            </a:extLst>
          </p:cNvPr>
          <p:cNvSpPr txBox="1"/>
          <p:nvPr/>
        </p:nvSpPr>
        <p:spPr>
          <a:xfrm>
            <a:off x="5617553" y="4443958"/>
            <a:ext cx="3194070" cy="492443"/>
          </a:xfrm>
          <a:prstGeom prst="rect">
            <a:avLst/>
          </a:prstGeom>
          <a:noFill/>
        </p:spPr>
        <p:txBody>
          <a:bodyPr wrap="square" bIns="0" rtlCol="0">
            <a:spAutoFit/>
          </a:bodyPr>
          <a:lstStyle/>
          <a:p>
            <a:pPr>
              <a:spcBef>
                <a:spcPts val="600"/>
              </a:spcBef>
              <a:defRPr/>
            </a:pPr>
            <a:r>
              <a:rPr lang="es-ES" sz="1200" dirty="0">
                <a:effectLst/>
                <a:latin typeface="Lato" panose="020B0604020202020204" charset="0"/>
                <a:ea typeface="Calibri" panose="020F0502020204030204" pitchFamily="34" charset="0"/>
                <a:cs typeface="Times New Roman" panose="02020603050405020304" pitchFamily="18" charset="0"/>
              </a:rPr>
              <a:t>*Fuente: </a:t>
            </a:r>
            <a:r>
              <a:rPr lang="es-ES" sz="1200" dirty="0">
                <a:latin typeface="Lato" panose="020B0604020202020204" charset="0"/>
                <a:ea typeface="Calibri" panose="020F0502020204030204" pitchFamily="34" charset="0"/>
                <a:cs typeface="Times New Roman" panose="02020603050405020304" pitchFamily="18" charset="0"/>
              </a:rPr>
              <a:t>PRR</a:t>
            </a:r>
            <a:r>
              <a:rPr lang="es-ES" sz="1200" dirty="0">
                <a:effectLst/>
                <a:latin typeface="Lato" panose="020B0604020202020204" charset="0"/>
                <a:ea typeface="Calibri" panose="020F0502020204030204" pitchFamily="34" charset="0"/>
                <a:cs typeface="Times New Roman" panose="02020603050405020304" pitchFamily="18" charset="0"/>
              </a:rPr>
              <a:t> “España Puede”  - Moncloa</a:t>
            </a:r>
          </a:p>
          <a:p>
            <a:pPr>
              <a:spcBef>
                <a:spcPts val="600"/>
              </a:spcBef>
              <a:buFont typeface="Arial"/>
              <a:buNone/>
              <a:defRPr/>
            </a:pPr>
            <a:endParaRPr lang="es-ES" sz="1200" b="1" dirty="0">
              <a:solidFill>
                <a:srgbClr val="102438"/>
              </a:solidFill>
              <a:latin typeface="Lato" panose="020B0604020202020204" charset="0"/>
              <a:ea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1"/>
          <p:cNvSpPr txBox="1">
            <a:spLocks noGrp="1"/>
          </p:cNvSpPr>
          <p:nvPr>
            <p:ph type="body" idx="1"/>
          </p:nvPr>
        </p:nvSpPr>
        <p:spPr>
          <a:xfrm>
            <a:off x="1331640" y="1116537"/>
            <a:ext cx="7705452"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700" b="1" dirty="0"/>
              <a:t>Política Industrial España 2030: </a:t>
            </a:r>
            <a:r>
              <a:rPr lang="es-ES" sz="1700" dirty="0"/>
              <a:t>Impulsar la modernización y la productividad del ecosistema español de industria-servicios, mediante la digitalización de la cadena de valor, impulso de la productividad, competitividad y mejora de la eficiencia energética de los sectores estratégicos claves en la transición verde y  transformación digital.</a:t>
            </a:r>
          </a:p>
          <a:p>
            <a:pPr marL="0" lvl="0" indent="0" algn="l" rtl="0">
              <a:spcBef>
                <a:spcPts val="600"/>
              </a:spcBef>
              <a:spcAft>
                <a:spcPts val="0"/>
              </a:spcAft>
              <a:buNone/>
            </a:pPr>
            <a:r>
              <a:rPr lang="es-ES" sz="1400" u="sng" dirty="0"/>
              <a:t>Reformas e inversiones: </a:t>
            </a:r>
          </a:p>
          <a:p>
            <a:pPr marL="0" lvl="0" indent="0" algn="l" rtl="0">
              <a:spcBef>
                <a:spcPts val="600"/>
              </a:spcBef>
              <a:spcAft>
                <a:spcPts val="0"/>
              </a:spcAft>
              <a:buNone/>
            </a:pPr>
            <a:r>
              <a:rPr lang="es-ES" sz="1400" dirty="0"/>
              <a:t>- C12.R1 Estrategia Española de Impulso Industrial 2030</a:t>
            </a:r>
          </a:p>
          <a:p>
            <a:pPr marL="0" lvl="0" indent="0" algn="l" rtl="0">
              <a:spcBef>
                <a:spcPts val="600"/>
              </a:spcBef>
              <a:spcAft>
                <a:spcPts val="0"/>
              </a:spcAft>
              <a:buNone/>
            </a:pPr>
            <a:r>
              <a:rPr lang="es-ES" sz="1400" dirty="0"/>
              <a:t>- C12.R2 Política de residuos e impulso a la economía circular</a:t>
            </a:r>
          </a:p>
          <a:p>
            <a:pPr marL="0" lvl="0" indent="0" algn="l" rtl="0">
              <a:spcBef>
                <a:spcPts val="600"/>
              </a:spcBef>
              <a:spcAft>
                <a:spcPts val="0"/>
              </a:spcAft>
              <a:buNone/>
            </a:pPr>
            <a:r>
              <a:rPr lang="es-ES" sz="1400" dirty="0"/>
              <a:t>- C12. I1. Espacios de datos sectoriales (contribución a proyectos tractores de digitalización </a:t>
            </a:r>
          </a:p>
          <a:p>
            <a:pPr marL="0" lvl="0" indent="0" algn="l" rtl="0">
              <a:spcBef>
                <a:spcPts val="600"/>
              </a:spcBef>
              <a:spcAft>
                <a:spcPts val="0"/>
              </a:spcAft>
              <a:buNone/>
            </a:pPr>
            <a:r>
              <a:rPr lang="es-ES" sz="1400" dirty="0"/>
              <a:t>de los sectores productivos estratégicos). 400M€</a:t>
            </a:r>
          </a:p>
          <a:p>
            <a:pPr marL="0" lvl="0" indent="0" algn="l" rtl="0">
              <a:spcBef>
                <a:spcPts val="600"/>
              </a:spcBef>
              <a:spcAft>
                <a:spcPts val="0"/>
              </a:spcAft>
              <a:buNone/>
            </a:pPr>
            <a:r>
              <a:rPr lang="es-ES" sz="1400" dirty="0"/>
              <a:t>- C12.I2. Programa de impulso de la Competitividad y Sostenibilidad Industrial. 2531,5 M€</a:t>
            </a:r>
          </a:p>
          <a:p>
            <a:pPr marL="0" lvl="0" indent="0" algn="l" rtl="0">
              <a:spcBef>
                <a:spcPts val="600"/>
              </a:spcBef>
              <a:spcAft>
                <a:spcPts val="0"/>
              </a:spcAft>
              <a:buNone/>
            </a:pPr>
            <a:r>
              <a:rPr lang="es-ES" sz="1400" dirty="0"/>
              <a:t>- C12.I3. Plan de apoyo a normativa de residuos y fomento economía circular 850M€</a:t>
            </a:r>
          </a:p>
          <a:p>
            <a:pPr marL="0" lvl="0" indent="0" algn="l" rtl="0">
              <a:spcBef>
                <a:spcPts val="600"/>
              </a:spcBef>
              <a:spcAft>
                <a:spcPts val="0"/>
              </a:spcAft>
              <a:buNone/>
            </a:pPr>
            <a:r>
              <a:rPr lang="es-ES" sz="1400" b="1" dirty="0"/>
              <a:t>Importe total estimado: 6.106,5M€. (MRR 3.781,5 M €)</a:t>
            </a:r>
          </a:p>
        </p:txBody>
      </p:sp>
      <p:sp>
        <p:nvSpPr>
          <p:cNvPr id="174" name="Google Shape;174;p21"/>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PNRR: Ejemplo Palanca 5 - Componente 12</a:t>
            </a:r>
            <a:endParaRPr dirty="0"/>
          </a:p>
        </p:txBody>
      </p:sp>
      <p:sp>
        <p:nvSpPr>
          <p:cNvPr id="176" name="Google Shape;176;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1" name="Google Shape;192;p22">
            <a:extLst>
              <a:ext uri="{FF2B5EF4-FFF2-40B4-BE49-F238E27FC236}">
                <a16:creationId xmlns:a16="http://schemas.microsoft.com/office/drawing/2014/main" id="{20C89235-BBCB-4FBB-84DB-1AE40F79865C}"/>
              </a:ext>
            </a:extLst>
          </p:cNvPr>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88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PNRR: Ejemplo Palanca 5 - Componente 12</a:t>
            </a:r>
            <a:endParaRPr dirty="0"/>
          </a:p>
        </p:txBody>
      </p:sp>
      <p:sp>
        <p:nvSpPr>
          <p:cNvPr id="188" name="Google Shape;188;p22"/>
          <p:cNvSpPr txBox="1">
            <a:spLocks noGrp="1"/>
          </p:cNvSpPr>
          <p:nvPr>
            <p:ph type="body" idx="1"/>
          </p:nvPr>
        </p:nvSpPr>
        <p:spPr>
          <a:xfrm>
            <a:off x="1410609" y="1200175"/>
            <a:ext cx="3516741"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500" b="1" dirty="0">
                <a:solidFill>
                  <a:schemeClr val="bg2"/>
                </a:solidFill>
              </a:rPr>
              <a:t>C12.I1 Espacios de datos sectoriales (contribución a proyectos tractores de digitalización de los sectores productivos estratégicos). </a:t>
            </a:r>
          </a:p>
          <a:p>
            <a:pPr marL="0" lvl="0" indent="0" algn="l" rtl="0">
              <a:spcBef>
                <a:spcPts val="600"/>
              </a:spcBef>
              <a:spcAft>
                <a:spcPts val="0"/>
              </a:spcAft>
              <a:buNone/>
            </a:pPr>
            <a:r>
              <a:rPr lang="es-ES" sz="1500" dirty="0">
                <a:solidFill>
                  <a:schemeClr val="bg2"/>
                </a:solidFill>
              </a:rPr>
              <a:t>Puesta en marcha de grandes espacios de datos comunes industriales y seguros, que ayudará al impulso de la innovación empresarial en los principales sectores productivos estratégicos de la economía, entre ellos: agroalimentario, movilidad sostenible, salud y </a:t>
            </a:r>
            <a:r>
              <a:rPr lang="es-ES" sz="1500" dirty="0" err="1">
                <a:solidFill>
                  <a:schemeClr val="bg2"/>
                </a:solidFill>
              </a:rPr>
              <a:t>comerco</a:t>
            </a:r>
            <a:r>
              <a:rPr lang="es-ES" sz="1500" dirty="0">
                <a:solidFill>
                  <a:schemeClr val="bg2"/>
                </a:solidFill>
              </a:rPr>
              <a:t>, entre otros. </a:t>
            </a:r>
          </a:p>
        </p:txBody>
      </p:sp>
      <p:sp>
        <p:nvSpPr>
          <p:cNvPr id="189" name="Google Shape;189;p22"/>
          <p:cNvSpPr txBox="1">
            <a:spLocks noGrp="1"/>
          </p:cNvSpPr>
          <p:nvPr>
            <p:ph type="body" idx="2"/>
          </p:nvPr>
        </p:nvSpPr>
        <p:spPr>
          <a:xfrm>
            <a:off x="5004048" y="1200175"/>
            <a:ext cx="3960440"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500" b="1" dirty="0">
                <a:solidFill>
                  <a:schemeClr val="bg2"/>
                </a:solidFill>
              </a:rPr>
              <a:t>C12.I2 Programa de impulso de la competitividad y sostenibilidad industrial. I</a:t>
            </a:r>
            <a:r>
              <a:rPr lang="es-ES" sz="1500" dirty="0">
                <a:solidFill>
                  <a:schemeClr val="bg2"/>
                </a:solidFill>
              </a:rPr>
              <a:t>mpulsar la transformación de las cadenas de valor estratégicas de sectores industriales con gran efecto tractor para la economía y PYMES, favoreciendo la transformación de sectores como: </a:t>
            </a:r>
            <a:r>
              <a:rPr lang="es-ES" sz="1500" u="sng" dirty="0">
                <a:solidFill>
                  <a:schemeClr val="bg2"/>
                </a:solidFill>
              </a:rPr>
              <a:t>automoción y vehículo eléctrico, sector agroalimentario, salud,  aeronáutico y naval, así como los sectores industriales vinculados a las energías renovables</a:t>
            </a:r>
            <a:r>
              <a:rPr lang="es-ES" sz="1500" dirty="0">
                <a:solidFill>
                  <a:schemeClr val="bg2"/>
                </a:solidFill>
              </a:rPr>
              <a:t>. </a:t>
            </a:r>
          </a:p>
          <a:p>
            <a:pPr marL="0" lvl="0" indent="0" algn="l" rtl="0">
              <a:spcBef>
                <a:spcPts val="600"/>
              </a:spcBef>
              <a:spcAft>
                <a:spcPts val="0"/>
              </a:spcAft>
              <a:buNone/>
            </a:pPr>
            <a:r>
              <a:rPr lang="es-ES" sz="1500" dirty="0">
                <a:solidFill>
                  <a:schemeClr val="bg2"/>
                </a:solidFill>
              </a:rPr>
              <a:t>También financiará proyectos de menor magnitud, en ámbitos como: simulación industrial, diseño y fabricación aditiva o  materiales avanzados, …</a:t>
            </a:r>
          </a:p>
        </p:txBody>
      </p:sp>
      <p:sp>
        <p:nvSpPr>
          <p:cNvPr id="191" name="Google Shape;191;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92" name="Google Shape;192;p22"/>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10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4483099" y="393475"/>
            <a:ext cx="34608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PNRR en los PGE 2021</a:t>
            </a:r>
            <a:endParaRPr sz="2200" dirty="0"/>
          </a:p>
        </p:txBody>
      </p:sp>
      <p:sp>
        <p:nvSpPr>
          <p:cNvPr id="198" name="Google Shape;198;p23"/>
          <p:cNvSpPr txBox="1">
            <a:spLocks noGrp="1"/>
          </p:cNvSpPr>
          <p:nvPr>
            <p:ph type="body" idx="1"/>
          </p:nvPr>
        </p:nvSpPr>
        <p:spPr>
          <a:xfrm>
            <a:off x="4840808" y="1391639"/>
            <a:ext cx="4106392" cy="293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dirty="0">
                <a:solidFill>
                  <a:schemeClr val="bg2"/>
                </a:solidFill>
              </a:rPr>
              <a:t>Se incluyen </a:t>
            </a:r>
            <a:r>
              <a:rPr lang="es-ES" sz="2000" b="1" dirty="0">
                <a:solidFill>
                  <a:schemeClr val="bg2"/>
                </a:solidFill>
              </a:rPr>
              <a:t>26.634 millones </a:t>
            </a:r>
            <a:r>
              <a:rPr lang="es-ES" sz="2000" dirty="0">
                <a:solidFill>
                  <a:schemeClr val="bg2"/>
                </a:solidFill>
              </a:rPr>
              <a:t>de proyectos de transformación con cargo a los fondos de recuperación: 2.436 millones del REACT-EU y 24.198 millones del MRR.</a:t>
            </a:r>
          </a:p>
          <a:p>
            <a:pPr marL="0" lvl="0" indent="0" algn="l" rtl="0">
              <a:spcBef>
                <a:spcPts val="600"/>
              </a:spcBef>
              <a:spcAft>
                <a:spcPts val="0"/>
              </a:spcAft>
              <a:buNone/>
            </a:pPr>
            <a:r>
              <a:rPr lang="es-ES" sz="2000" dirty="0">
                <a:solidFill>
                  <a:schemeClr val="bg2"/>
                </a:solidFill>
              </a:rPr>
              <a:t>Destacar que este importe se corresponde con capítulo VII (transferencias de capital – subvenciones a fondo perdido)</a:t>
            </a:r>
          </a:p>
        </p:txBody>
      </p:sp>
      <p:sp>
        <p:nvSpPr>
          <p:cNvPr id="199" name="Google Shape;199;p23"/>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8" name="Google Shape;177;p21">
            <a:extLst>
              <a:ext uri="{FF2B5EF4-FFF2-40B4-BE49-F238E27FC236}">
                <a16:creationId xmlns:a16="http://schemas.microsoft.com/office/drawing/2014/main" id="{797F3FCE-D093-4B72-A81E-2F29D10B01DF}"/>
              </a:ext>
            </a:extLst>
          </p:cNvPr>
          <p:cNvGrpSpPr/>
          <p:nvPr/>
        </p:nvGrpSpPr>
        <p:grpSpPr>
          <a:xfrm>
            <a:off x="8247163" y="629034"/>
            <a:ext cx="205851" cy="335576"/>
            <a:chOff x="6730350" y="2315900"/>
            <a:chExt cx="257700" cy="420100"/>
          </a:xfrm>
        </p:grpSpPr>
        <p:sp>
          <p:nvSpPr>
            <p:cNvPr id="9" name="Google Shape;178;p21">
              <a:extLst>
                <a:ext uri="{FF2B5EF4-FFF2-40B4-BE49-F238E27FC236}">
                  <a16:creationId xmlns:a16="http://schemas.microsoft.com/office/drawing/2014/main" id="{CF2F6956-B5D8-4C86-A8BD-24A954D8B6B0}"/>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21">
              <a:extLst>
                <a:ext uri="{FF2B5EF4-FFF2-40B4-BE49-F238E27FC236}">
                  <a16:creationId xmlns:a16="http://schemas.microsoft.com/office/drawing/2014/main" id="{A2DD4EB5-827B-4BA7-B5BC-A8FAADE6F112}"/>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21">
              <a:extLst>
                <a:ext uri="{FF2B5EF4-FFF2-40B4-BE49-F238E27FC236}">
                  <a16:creationId xmlns:a16="http://schemas.microsoft.com/office/drawing/2014/main" id="{EAA02A68-C5F6-4CDB-8B61-8E58A79557EA}"/>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p21">
              <a:extLst>
                <a:ext uri="{FF2B5EF4-FFF2-40B4-BE49-F238E27FC236}">
                  <a16:creationId xmlns:a16="http://schemas.microsoft.com/office/drawing/2014/main" id="{C0F94A65-C26C-464E-A015-AF78F873064C}"/>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p21">
              <a:extLst>
                <a:ext uri="{FF2B5EF4-FFF2-40B4-BE49-F238E27FC236}">
                  <a16:creationId xmlns:a16="http://schemas.microsoft.com/office/drawing/2014/main" id="{1FDCDD21-3894-4DC3-9B92-51A844D712E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4" name="Imagen 3">
            <a:extLst>
              <a:ext uri="{FF2B5EF4-FFF2-40B4-BE49-F238E27FC236}">
                <a16:creationId xmlns:a16="http://schemas.microsoft.com/office/drawing/2014/main" id="{CA248587-A8F1-4D64-AAB9-793F99172A77}"/>
              </a:ext>
            </a:extLst>
          </p:cNvPr>
          <p:cNvPicPr>
            <a:picLocks noChangeAspect="1"/>
          </p:cNvPicPr>
          <p:nvPr/>
        </p:nvPicPr>
        <p:blipFill>
          <a:blip r:embed="rId4"/>
          <a:stretch>
            <a:fillRect/>
          </a:stretch>
        </p:blipFill>
        <p:spPr>
          <a:xfrm>
            <a:off x="2726520" y="1673191"/>
            <a:ext cx="5526060" cy="2893910"/>
          </a:xfrm>
          <a:prstGeom prst="rect">
            <a:avLst/>
          </a:prstGeom>
        </p:spPr>
      </p:pic>
      <p:sp>
        <p:nvSpPr>
          <p:cNvPr id="5" name="Google Shape;208;p24">
            <a:extLst>
              <a:ext uri="{FF2B5EF4-FFF2-40B4-BE49-F238E27FC236}">
                <a16:creationId xmlns:a16="http://schemas.microsoft.com/office/drawing/2014/main" id="{33B7584F-7982-4AB9-8813-F2113E12BB7B}"/>
              </a:ext>
            </a:extLst>
          </p:cNvPr>
          <p:cNvSpPr/>
          <p:nvPr/>
        </p:nvSpPr>
        <p:spPr>
          <a:xfrm>
            <a:off x="54052" y="699542"/>
            <a:ext cx="3600400" cy="1656184"/>
          </a:xfrm>
          <a:prstGeom prst="rect">
            <a:avLst/>
          </a:prstGeom>
          <a:solidFill>
            <a:srgbClr val="CC0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ES" sz="1800" dirty="0">
                <a:solidFill>
                  <a:schemeClr val="lt1"/>
                </a:solidFill>
                <a:latin typeface="Lato"/>
                <a:ea typeface="Lato"/>
                <a:cs typeface="Lato"/>
                <a:sym typeface="Lato"/>
              </a:rPr>
              <a:t>17.210 millones para reforzar la competitividad y sostenibilidad del tejido productivo, descontadas las partidas destinadas a políticas sociales </a:t>
            </a:r>
          </a:p>
        </p:txBody>
      </p:sp>
      <p:sp>
        <p:nvSpPr>
          <p:cNvPr id="6" name="CuadroTexto 5">
            <a:extLst>
              <a:ext uri="{FF2B5EF4-FFF2-40B4-BE49-F238E27FC236}">
                <a16:creationId xmlns:a16="http://schemas.microsoft.com/office/drawing/2014/main" id="{3E70AA05-4531-491B-8E1B-6CB58A4818C1}"/>
              </a:ext>
            </a:extLst>
          </p:cNvPr>
          <p:cNvSpPr txBox="1"/>
          <p:nvPr/>
        </p:nvSpPr>
        <p:spPr>
          <a:xfrm>
            <a:off x="5307420" y="4583257"/>
            <a:ext cx="3194070" cy="492443"/>
          </a:xfrm>
          <a:prstGeom prst="rect">
            <a:avLst/>
          </a:prstGeom>
          <a:noFill/>
        </p:spPr>
        <p:txBody>
          <a:bodyPr wrap="square" bIns="0" rtlCol="0">
            <a:spAutoFit/>
          </a:bodyPr>
          <a:lstStyle/>
          <a:p>
            <a:pPr>
              <a:spcBef>
                <a:spcPts val="600"/>
              </a:spcBef>
              <a:defRPr/>
            </a:pPr>
            <a:r>
              <a:rPr lang="es-ES" sz="1200" dirty="0">
                <a:effectLst/>
                <a:latin typeface="Lato" panose="020B0604020202020204" charset="0"/>
                <a:ea typeface="Calibri" panose="020F0502020204030204" pitchFamily="34" charset="0"/>
                <a:cs typeface="Times New Roman" panose="02020603050405020304" pitchFamily="18" charset="0"/>
              </a:rPr>
              <a:t>*Fuente: </a:t>
            </a:r>
            <a:r>
              <a:rPr lang="es-ES" sz="1200" dirty="0">
                <a:latin typeface="Lato" panose="020B0604020202020204" charset="0"/>
                <a:ea typeface="Calibri" panose="020F0502020204030204" pitchFamily="34" charset="0"/>
                <a:cs typeface="Times New Roman" panose="02020603050405020304" pitchFamily="18" charset="0"/>
              </a:rPr>
              <a:t>PRR</a:t>
            </a:r>
            <a:r>
              <a:rPr lang="es-ES" sz="1200" dirty="0">
                <a:effectLst/>
                <a:latin typeface="Lato" panose="020B0604020202020204" charset="0"/>
                <a:ea typeface="Calibri" panose="020F0502020204030204" pitchFamily="34" charset="0"/>
                <a:cs typeface="Times New Roman" panose="02020603050405020304" pitchFamily="18" charset="0"/>
              </a:rPr>
              <a:t> “España Puede”  - Moncloa</a:t>
            </a:r>
          </a:p>
          <a:p>
            <a:pPr>
              <a:spcBef>
                <a:spcPts val="600"/>
              </a:spcBef>
              <a:buFont typeface="Arial"/>
              <a:buNone/>
              <a:defRPr/>
            </a:pPr>
            <a:endParaRPr lang="es-ES" sz="1200" b="1" dirty="0">
              <a:solidFill>
                <a:srgbClr val="102438"/>
              </a:solidFill>
              <a:latin typeface="Lato" panose="020B0604020202020204" charset="0"/>
              <a:ea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 ¿</a:t>
            </a:r>
            <a:r>
              <a:rPr lang="es-ES" dirty="0"/>
              <a:t>Cómo acceder a los fondos?</a:t>
            </a:r>
            <a:endParaRPr dirty="0"/>
          </a:p>
        </p:txBody>
      </p:sp>
    </p:spTree>
    <p:extLst>
      <p:ext uri="{BB962C8B-B14F-4D97-AF65-F5344CB8AC3E}">
        <p14:creationId xmlns:p14="http://schemas.microsoft.com/office/powerpoint/2010/main" val="226379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6"/>
          <p:cNvSpPr txBox="1">
            <a:spLocks noGrp="1"/>
          </p:cNvSpPr>
          <p:nvPr>
            <p:ph type="ctrTitle" idx="4294967295"/>
          </p:nvPr>
        </p:nvSpPr>
        <p:spPr>
          <a:xfrm>
            <a:off x="1475656" y="455069"/>
            <a:ext cx="4507483"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500" dirty="0">
                <a:solidFill>
                  <a:srgbClr val="CC0000"/>
                </a:solidFill>
                <a:latin typeface="Lato"/>
                <a:ea typeface="Lato"/>
                <a:cs typeface="Lato"/>
                <a:sym typeface="Lato"/>
              </a:rPr>
              <a:t>Kaixo!</a:t>
            </a:r>
            <a:endParaRPr sz="7500" dirty="0">
              <a:solidFill>
                <a:srgbClr val="CC0000"/>
              </a:solidFill>
              <a:latin typeface="Lato"/>
              <a:ea typeface="Lato"/>
              <a:cs typeface="Lato"/>
              <a:sym typeface="Lato"/>
            </a:endParaRPr>
          </a:p>
        </p:txBody>
      </p:sp>
      <p:sp>
        <p:nvSpPr>
          <p:cNvPr id="121" name="Google Shape;121;p16"/>
          <p:cNvSpPr txBox="1">
            <a:spLocks noGrp="1"/>
          </p:cNvSpPr>
          <p:nvPr>
            <p:ph type="subTitle" idx="4294967295"/>
          </p:nvPr>
        </p:nvSpPr>
        <p:spPr>
          <a:xfrm>
            <a:off x="1557975" y="1777100"/>
            <a:ext cx="7192200" cy="197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chemeClr val="tx1">
                    <a:lumMod val="50000"/>
                    <a:lumOff val="50000"/>
                  </a:schemeClr>
                </a:solidFill>
                <a:latin typeface="Lato"/>
                <a:ea typeface="Lato"/>
                <a:cs typeface="Lato"/>
                <a:sym typeface="Lato"/>
              </a:rPr>
              <a:t>Noelia Escobar Izquierdo</a:t>
            </a:r>
          </a:p>
          <a:p>
            <a:pPr marL="0" lvl="0" indent="0" algn="l" rtl="0">
              <a:spcBef>
                <a:spcPts val="600"/>
              </a:spcBef>
              <a:spcAft>
                <a:spcPts val="0"/>
              </a:spcAft>
              <a:buNone/>
            </a:pPr>
            <a:r>
              <a:rPr lang="en" dirty="0">
                <a:solidFill>
                  <a:schemeClr val="tx1">
                    <a:lumMod val="50000"/>
                    <a:lumOff val="50000"/>
                  </a:schemeClr>
                </a:solidFill>
                <a:latin typeface="Lato"/>
                <a:ea typeface="Lato"/>
                <a:cs typeface="Lato"/>
                <a:sym typeface="Lato"/>
              </a:rPr>
              <a:t>Respons</a:t>
            </a:r>
            <a:r>
              <a:rPr lang="es-ES" dirty="0" err="1">
                <a:solidFill>
                  <a:schemeClr val="tx1">
                    <a:lumMod val="50000"/>
                    <a:lumOff val="50000"/>
                  </a:schemeClr>
                </a:solidFill>
                <a:latin typeface="Lato"/>
                <a:ea typeface="Lato"/>
                <a:cs typeface="Lato"/>
                <a:sym typeface="Lato"/>
              </a:rPr>
              <a:t>able</a:t>
            </a:r>
            <a:r>
              <a:rPr lang="es-ES" dirty="0">
                <a:solidFill>
                  <a:schemeClr val="tx1">
                    <a:lumMod val="50000"/>
                    <a:lumOff val="50000"/>
                  </a:schemeClr>
                </a:solidFill>
                <a:latin typeface="Lato"/>
                <a:ea typeface="Lato"/>
                <a:cs typeface="Lato"/>
                <a:sym typeface="Lato"/>
              </a:rPr>
              <a:t> Institucional e Intangibles</a:t>
            </a:r>
            <a:endParaRPr dirty="0">
              <a:solidFill>
                <a:schemeClr val="tx1">
                  <a:lumMod val="50000"/>
                  <a:lumOff val="50000"/>
                </a:schemeClr>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lang="en" dirty="0">
              <a:solidFill>
                <a:schemeClr val="tx1">
                  <a:lumMod val="50000"/>
                  <a:lumOff val="50000"/>
                </a:schemeClr>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s-ES" sz="3000" i="1" dirty="0">
                <a:solidFill>
                  <a:schemeClr val="tx1">
                    <a:lumMod val="50000"/>
                    <a:lumOff val="50000"/>
                  </a:schemeClr>
                </a:solidFill>
                <a:latin typeface="Lato"/>
                <a:ea typeface="Lato"/>
                <a:cs typeface="Lato"/>
                <a:sym typeface="Lato"/>
              </a:rPr>
              <a:t>Sumamos más de 20 años de experiencia en innovación empresarial</a:t>
            </a:r>
            <a:endParaRPr lang="en" sz="3000" i="1" dirty="0">
              <a:solidFill>
                <a:schemeClr val="tx1">
                  <a:lumMod val="50000"/>
                  <a:lumOff val="50000"/>
                </a:schemeClr>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lang="en-US" b="1" dirty="0">
              <a:solidFill>
                <a:schemeClr val="tx1">
                  <a:lumMod val="50000"/>
                  <a:lumOff val="50000"/>
                </a:schemeClr>
              </a:solidFill>
              <a:latin typeface="Lato"/>
              <a:ea typeface="Lato"/>
              <a:cs typeface="Lato"/>
              <a:sym typeface="Lato"/>
            </a:endParaRPr>
          </a:p>
        </p:txBody>
      </p:sp>
      <p:sp>
        <p:nvSpPr>
          <p:cNvPr id="122" name="Google Shape;122;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5" name="Imagen 4">
            <a:extLst>
              <a:ext uri="{FF2B5EF4-FFF2-40B4-BE49-F238E27FC236}">
                <a16:creationId xmlns:a16="http://schemas.microsoft.com/office/drawing/2014/main" id="{86750626-E611-48D4-A0D2-9994F46A7211}"/>
              </a:ext>
            </a:extLst>
          </p:cNvPr>
          <p:cNvPicPr>
            <a:picLocks noChangeAspect="1"/>
          </p:cNvPicPr>
          <p:nvPr/>
        </p:nvPicPr>
        <p:blipFill>
          <a:blip r:embed="rId4"/>
          <a:stretch>
            <a:fillRect/>
          </a:stretch>
        </p:blipFill>
        <p:spPr>
          <a:xfrm>
            <a:off x="5220072" y="660840"/>
            <a:ext cx="3061064" cy="9361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Mecanismos </a:t>
            </a:r>
            <a:endParaRPr dirty="0"/>
          </a:p>
        </p:txBody>
      </p:sp>
      <p:sp>
        <p:nvSpPr>
          <p:cNvPr id="214" name="Google Shape;214;p2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215" name="Google Shape;215;p25"/>
          <p:cNvGrpSpPr/>
          <p:nvPr/>
        </p:nvGrpSpPr>
        <p:grpSpPr>
          <a:xfrm>
            <a:off x="8141260" y="590035"/>
            <a:ext cx="431172" cy="413599"/>
            <a:chOff x="5241175" y="4959100"/>
            <a:chExt cx="539775" cy="517775"/>
          </a:xfrm>
        </p:grpSpPr>
        <p:sp>
          <p:nvSpPr>
            <p:cNvPr id="216" name="Google Shape;216;p2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173;p21">
            <a:extLst>
              <a:ext uri="{FF2B5EF4-FFF2-40B4-BE49-F238E27FC236}">
                <a16:creationId xmlns:a16="http://schemas.microsoft.com/office/drawing/2014/main" id="{DCAAFE73-8C57-497B-B9EB-2F72BEA457EB}"/>
              </a:ext>
            </a:extLst>
          </p:cNvPr>
          <p:cNvSpPr txBox="1">
            <a:spLocks/>
          </p:cNvSpPr>
          <p:nvPr/>
        </p:nvSpPr>
        <p:spPr>
          <a:xfrm>
            <a:off x="1475656" y="1307446"/>
            <a:ext cx="7344816" cy="3382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buFont typeface="Courier New" panose="02070309020205020404" pitchFamily="49" charset="0"/>
              <a:buChar char="o"/>
            </a:pPr>
            <a:r>
              <a:rPr lang="es-ES" sz="1800" b="1" dirty="0">
                <a:solidFill>
                  <a:schemeClr val="bg1">
                    <a:lumMod val="50000"/>
                  </a:schemeClr>
                </a:solidFill>
                <a:effectLst/>
                <a:latin typeface="Lato" panose="020B0604020202020204" charset="0"/>
                <a:ea typeface="Times New Roman" panose="02020603050405020304" pitchFamily="18" charset="0"/>
              </a:rPr>
              <a:t>Inversión directa </a:t>
            </a:r>
            <a:r>
              <a:rPr lang="es-ES" sz="1800" dirty="0">
                <a:solidFill>
                  <a:schemeClr val="bg1">
                    <a:lumMod val="50000"/>
                  </a:schemeClr>
                </a:solidFill>
                <a:effectLst/>
                <a:latin typeface="Lato" panose="020B0604020202020204" charset="0"/>
                <a:ea typeface="Times New Roman" panose="02020603050405020304" pitchFamily="18" charset="0"/>
              </a:rPr>
              <a:t>del Estado.</a:t>
            </a:r>
            <a:endParaRPr lang="es-ES" sz="1800"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b="1" dirty="0">
                <a:solidFill>
                  <a:schemeClr val="bg1">
                    <a:lumMod val="50000"/>
                  </a:schemeClr>
                </a:solidFill>
                <a:effectLst/>
                <a:latin typeface="Lato" panose="020B0604020202020204" charset="0"/>
                <a:ea typeface="Times New Roman" panose="02020603050405020304" pitchFamily="18" charset="0"/>
              </a:rPr>
              <a:t>Convenios </a:t>
            </a:r>
            <a:r>
              <a:rPr lang="es-ES" sz="1800" dirty="0">
                <a:solidFill>
                  <a:schemeClr val="bg1">
                    <a:lumMod val="50000"/>
                  </a:schemeClr>
                </a:solidFill>
                <a:effectLst/>
                <a:latin typeface="Lato" panose="020B0604020202020204" charset="0"/>
                <a:ea typeface="Times New Roman" panose="02020603050405020304" pitchFamily="18" charset="0"/>
              </a:rPr>
              <a:t>con las Comunidades Autónomas o Corporaciones Locales para el despliegue de los proyectos (comisiones sectoriales).</a:t>
            </a:r>
            <a:endParaRPr lang="es-ES" sz="1800"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b="1" dirty="0">
                <a:solidFill>
                  <a:schemeClr val="bg1">
                    <a:lumMod val="50000"/>
                  </a:schemeClr>
                </a:solidFill>
                <a:effectLst/>
                <a:latin typeface="Lato" panose="020B0604020202020204" charset="0"/>
                <a:ea typeface="Times New Roman" panose="02020603050405020304" pitchFamily="18" charset="0"/>
              </a:rPr>
              <a:t>Subvenciones </a:t>
            </a:r>
            <a:r>
              <a:rPr lang="es-ES" sz="1800" dirty="0">
                <a:solidFill>
                  <a:schemeClr val="bg1">
                    <a:lumMod val="50000"/>
                  </a:schemeClr>
                </a:solidFill>
                <a:effectLst/>
                <a:latin typeface="Lato" panose="020B0604020202020204" charset="0"/>
                <a:ea typeface="Times New Roman" panose="02020603050405020304" pitchFamily="18" charset="0"/>
              </a:rPr>
              <a:t>para la iniciativa privada (cofinanciación a través de convocatorias conocidas y otras nuevas).</a:t>
            </a:r>
            <a:endParaRPr lang="es-ES" sz="1800"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b="1" dirty="0">
                <a:solidFill>
                  <a:schemeClr val="bg1">
                    <a:lumMod val="50000"/>
                  </a:schemeClr>
                </a:solidFill>
                <a:effectLst/>
                <a:latin typeface="Lato" panose="020B0604020202020204" charset="0"/>
                <a:ea typeface="Times New Roman" panose="02020603050405020304" pitchFamily="18" charset="0"/>
              </a:rPr>
              <a:t>Participación</a:t>
            </a:r>
            <a:r>
              <a:rPr lang="es-ES" sz="1800" dirty="0">
                <a:solidFill>
                  <a:schemeClr val="bg1">
                    <a:lumMod val="50000"/>
                  </a:schemeClr>
                </a:solidFill>
                <a:effectLst/>
                <a:latin typeface="Lato" panose="020B0604020202020204" charset="0"/>
                <a:ea typeface="Times New Roman" panose="02020603050405020304" pitchFamily="18" charset="0"/>
              </a:rPr>
              <a:t> en consorcios, fondos público-privados o en el capital de empresas.</a:t>
            </a:r>
            <a:endParaRPr lang="es-ES" sz="1800"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dirty="0">
                <a:solidFill>
                  <a:schemeClr val="bg1">
                    <a:lumMod val="50000"/>
                  </a:schemeClr>
                </a:solidFill>
                <a:effectLst/>
                <a:latin typeface="Lato" panose="020B0604020202020204" charset="0"/>
                <a:ea typeface="Times New Roman" panose="02020603050405020304" pitchFamily="18" charset="0"/>
              </a:rPr>
              <a:t>Ayudas públicas mediante </a:t>
            </a:r>
            <a:r>
              <a:rPr lang="es-ES" sz="1800" b="1" dirty="0">
                <a:solidFill>
                  <a:schemeClr val="bg1">
                    <a:lumMod val="50000"/>
                  </a:schemeClr>
                </a:solidFill>
                <a:effectLst/>
                <a:latin typeface="Lato" panose="020B0604020202020204" charset="0"/>
                <a:ea typeface="Times New Roman" panose="02020603050405020304" pitchFamily="18" charset="0"/>
              </a:rPr>
              <a:t>instrumentos financieros</a:t>
            </a:r>
            <a:r>
              <a:rPr lang="es-ES" sz="1800" dirty="0">
                <a:solidFill>
                  <a:schemeClr val="bg1">
                    <a:lumMod val="50000"/>
                  </a:schemeClr>
                </a:solidFill>
                <a:effectLst/>
                <a:latin typeface="Lato" panose="020B0604020202020204" charset="0"/>
                <a:ea typeface="Times New Roman" panose="02020603050405020304" pitchFamily="18" charset="0"/>
              </a:rPr>
              <a:t>, como créditos y garantías, así como fondos de inversión.</a:t>
            </a:r>
            <a:endParaRPr lang="es-ES" sz="1800"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dirty="0">
                <a:solidFill>
                  <a:schemeClr val="bg1">
                    <a:lumMod val="50000"/>
                  </a:schemeClr>
                </a:solidFill>
                <a:effectLst/>
                <a:latin typeface="Lato" panose="020B0604020202020204" charset="0"/>
                <a:ea typeface="Times New Roman" panose="02020603050405020304" pitchFamily="18" charset="0"/>
              </a:rPr>
              <a:t>La </a:t>
            </a:r>
            <a:r>
              <a:rPr lang="es-ES" sz="1800" b="1" dirty="0">
                <a:solidFill>
                  <a:schemeClr val="bg1">
                    <a:lumMod val="50000"/>
                  </a:schemeClr>
                </a:solidFill>
                <a:effectLst/>
                <a:latin typeface="Lato" panose="020B0604020202020204" charset="0"/>
                <a:ea typeface="Times New Roman" panose="02020603050405020304" pitchFamily="18" charset="0"/>
              </a:rPr>
              <a:t>compra pública innovadora.</a:t>
            </a:r>
            <a:endParaRPr lang="es-ES" sz="1800" b="1" dirty="0">
              <a:solidFill>
                <a:schemeClr val="bg1">
                  <a:lumMod val="50000"/>
                </a:schemeClr>
              </a:solidFill>
              <a:effectLst/>
              <a:latin typeface="Lato" panose="020B0604020202020204" charset="0"/>
              <a:ea typeface="Calibri" panose="020F0502020204030204" pitchFamily="34" charset="0"/>
            </a:endParaRPr>
          </a:p>
          <a:p>
            <a:pPr marL="342900" lvl="0" indent="-342900">
              <a:buFont typeface="Courier New" panose="02070309020205020404" pitchFamily="49" charset="0"/>
              <a:buChar char="o"/>
            </a:pPr>
            <a:r>
              <a:rPr lang="es-ES" sz="1800" dirty="0">
                <a:solidFill>
                  <a:schemeClr val="bg1">
                    <a:lumMod val="50000"/>
                  </a:schemeClr>
                </a:solidFill>
                <a:effectLst/>
                <a:latin typeface="Lato" panose="020B0604020202020204" charset="0"/>
                <a:ea typeface="Times New Roman" panose="02020603050405020304" pitchFamily="18" charset="0"/>
              </a:rPr>
              <a:t>Participación en </a:t>
            </a:r>
            <a:r>
              <a:rPr lang="es-ES" sz="1800" b="1" dirty="0">
                <a:solidFill>
                  <a:schemeClr val="bg1">
                    <a:lumMod val="50000"/>
                  </a:schemeClr>
                </a:solidFill>
                <a:effectLst/>
                <a:latin typeface="Lato" panose="020B0604020202020204" charset="0"/>
                <a:ea typeface="Times New Roman" panose="02020603050405020304" pitchFamily="18" charset="0"/>
              </a:rPr>
              <a:t>proyectos transnacionales o proyectos importantes de interés común europeo.</a:t>
            </a:r>
            <a:endParaRPr lang="es-ES" sz="1800" b="1" dirty="0">
              <a:solidFill>
                <a:schemeClr val="bg1">
                  <a:lumMod val="50000"/>
                </a:schemeClr>
              </a:solidFill>
              <a:effectLst/>
              <a:latin typeface="Lato" panose="020B0604020202020204" charset="0"/>
              <a:ea typeface="Calibri" panose="020F0502020204030204" pitchFamily="34" charset="0"/>
            </a:endParaRPr>
          </a:p>
          <a:p>
            <a:pPr>
              <a:spcBef>
                <a:spcPts val="600"/>
              </a:spcBef>
            </a:pPr>
            <a:endParaRPr lang="es-ES" sz="18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71798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6" name="Google Shape;256;p27"/>
          <p:cNvSpPr txBox="1">
            <a:spLocks noGrp="1"/>
          </p:cNvSpPr>
          <p:nvPr>
            <p:ph type="title" idx="4294967295"/>
          </p:nvPr>
        </p:nvSpPr>
        <p:spPr>
          <a:xfrm>
            <a:off x="1833450" y="393475"/>
            <a:ext cx="6770998"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CC0000"/>
                </a:solidFill>
                <a:latin typeface="Lato"/>
                <a:ea typeface="Lato"/>
                <a:cs typeface="Lato"/>
                <a:sym typeface="Lato"/>
              </a:rPr>
              <a:t>Ejemplos de convocatorias cofinanciadas (abiertas)</a:t>
            </a:r>
            <a:endParaRPr dirty="0">
              <a:solidFill>
                <a:srgbClr val="CC0000"/>
              </a:solidFill>
              <a:latin typeface="Lato"/>
              <a:ea typeface="Lato"/>
              <a:cs typeface="Lato"/>
              <a:sym typeface="Lato"/>
            </a:endParaRPr>
          </a:p>
        </p:txBody>
      </p:sp>
      <p:sp>
        <p:nvSpPr>
          <p:cNvPr id="258" name="Google Shape;258;p2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13" name="Google Shape;215;p25">
            <a:extLst>
              <a:ext uri="{FF2B5EF4-FFF2-40B4-BE49-F238E27FC236}">
                <a16:creationId xmlns:a16="http://schemas.microsoft.com/office/drawing/2014/main" id="{11BB7C7B-A10C-4EAF-828D-9F3BA56771FC}"/>
              </a:ext>
            </a:extLst>
          </p:cNvPr>
          <p:cNvGrpSpPr/>
          <p:nvPr/>
        </p:nvGrpSpPr>
        <p:grpSpPr>
          <a:xfrm>
            <a:off x="1115616" y="590025"/>
            <a:ext cx="431172" cy="413599"/>
            <a:chOff x="5241175" y="4959100"/>
            <a:chExt cx="539775" cy="517775"/>
          </a:xfrm>
        </p:grpSpPr>
        <p:sp>
          <p:nvSpPr>
            <p:cNvPr id="14" name="Google Shape;216;p25">
              <a:extLst>
                <a:ext uri="{FF2B5EF4-FFF2-40B4-BE49-F238E27FC236}">
                  <a16:creationId xmlns:a16="http://schemas.microsoft.com/office/drawing/2014/main" id="{B3C44E85-CAFF-428F-BE09-F6D31FF7196A}"/>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25">
              <a:extLst>
                <a:ext uri="{FF2B5EF4-FFF2-40B4-BE49-F238E27FC236}">
                  <a16:creationId xmlns:a16="http://schemas.microsoft.com/office/drawing/2014/main" id="{189DF95C-A003-4208-8678-AE7EB38A6251}"/>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25">
              <a:extLst>
                <a:ext uri="{FF2B5EF4-FFF2-40B4-BE49-F238E27FC236}">
                  <a16:creationId xmlns:a16="http://schemas.microsoft.com/office/drawing/2014/main" id="{C7F9521C-E8F9-406D-9F86-829F4FC681B5}"/>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25">
              <a:extLst>
                <a:ext uri="{FF2B5EF4-FFF2-40B4-BE49-F238E27FC236}">
                  <a16:creationId xmlns:a16="http://schemas.microsoft.com/office/drawing/2014/main" id="{200BC489-548A-4C5D-8236-CB07172D693C}"/>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25">
              <a:extLst>
                <a:ext uri="{FF2B5EF4-FFF2-40B4-BE49-F238E27FC236}">
                  <a16:creationId xmlns:a16="http://schemas.microsoft.com/office/drawing/2014/main" id="{D5BA7067-736F-4DEA-8950-41B4F8709347}"/>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25">
              <a:extLst>
                <a:ext uri="{FF2B5EF4-FFF2-40B4-BE49-F238E27FC236}">
                  <a16:creationId xmlns:a16="http://schemas.microsoft.com/office/drawing/2014/main" id="{F9DB38A9-A3FF-4C94-8908-117A5FAFA5F8}"/>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98;p23">
            <a:extLst>
              <a:ext uri="{FF2B5EF4-FFF2-40B4-BE49-F238E27FC236}">
                <a16:creationId xmlns:a16="http://schemas.microsoft.com/office/drawing/2014/main" id="{CEA6EA6D-DC6F-4144-825F-628766AB5952}"/>
              </a:ext>
            </a:extLst>
          </p:cNvPr>
          <p:cNvSpPr txBox="1">
            <a:spLocks/>
          </p:cNvSpPr>
          <p:nvPr/>
        </p:nvSpPr>
        <p:spPr>
          <a:xfrm>
            <a:off x="1546788" y="1187715"/>
            <a:ext cx="7489708" cy="2938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600" b="1" dirty="0">
                <a:solidFill>
                  <a:schemeClr val="bg2"/>
                </a:solidFill>
                <a:latin typeface="Lato" panose="020B0604020202020204" charset="0"/>
              </a:rPr>
              <a:t>Proyectos de I+D+I en Líneas Estratégicas</a:t>
            </a:r>
            <a:r>
              <a:rPr lang="es-ES" sz="1600" dirty="0">
                <a:solidFill>
                  <a:schemeClr val="bg2"/>
                </a:solidFill>
                <a:latin typeface="Lato" panose="020B0604020202020204" charset="0"/>
              </a:rPr>
              <a:t>, por parte de la Agencia Española de Investigación AEI.</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 Convocatoria contará con un presupuesto de 35 M€ en subvenciones para investigadores públicos y otros 35 M€ en préstamos para empresas. E</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Proyectos con enfoque interdisciplinar para su abordaje. Será necesario componer un equipo de investigación con colaboración público-privada.</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Proyectos, de 3 años de duración, responderán a </a:t>
            </a:r>
            <a:r>
              <a:rPr lang="es-ES" sz="1600" dirty="0" err="1">
                <a:solidFill>
                  <a:schemeClr val="bg2"/>
                </a:solidFill>
                <a:latin typeface="Lato" panose="020B0604020202020204" charset="0"/>
              </a:rPr>
              <a:t>topics</a:t>
            </a:r>
            <a:r>
              <a:rPr lang="es-ES" sz="1600" dirty="0">
                <a:solidFill>
                  <a:schemeClr val="bg2"/>
                </a:solidFill>
                <a:latin typeface="Lato" panose="020B0604020202020204" charset="0"/>
              </a:rPr>
              <a:t> que se definirán en cada convocatoria por el Ministerio de Ciencia e Innovación.</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La solicitud será similar a la de los proyectos de Retos Colaboración, aunque la participación empresarial podrá ser menor (a partir de un 10 % del presupuesto total presentado en el proyecto). En esta convocatoria de 2021 se espera financiar unos 40-50 proyectos en total.</a:t>
            </a:r>
          </a:p>
          <a:p>
            <a:pPr>
              <a:spcBef>
                <a:spcPts val="600"/>
              </a:spcBef>
            </a:pPr>
            <a:endParaRPr lang="es-ES" sz="1600" dirty="0">
              <a:solidFill>
                <a:schemeClr val="bg2"/>
              </a:solidFill>
              <a:latin typeface="Lato" panose="020B0604020202020204" charset="0"/>
            </a:endParaRPr>
          </a:p>
          <a:p>
            <a:pPr>
              <a:spcBef>
                <a:spcPts val="600"/>
              </a:spcBef>
            </a:pPr>
            <a:endParaRPr lang="es-ES" sz="1600" dirty="0">
              <a:solidFill>
                <a:schemeClr val="bg2"/>
              </a:solidFill>
              <a:latin typeface="Lato" panose="020B0604020202020204" charset="0"/>
            </a:endParaRPr>
          </a:p>
          <a:p>
            <a:pPr>
              <a:spcBef>
                <a:spcPts val="600"/>
              </a:spcBef>
            </a:pPr>
            <a:endParaRPr lang="es-ES" sz="1600" dirty="0">
              <a:solidFill>
                <a:schemeClr val="bg2"/>
              </a:solidFill>
              <a:latin typeface="Lato"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6" name="Google Shape;256;p27"/>
          <p:cNvSpPr txBox="1">
            <a:spLocks noGrp="1"/>
          </p:cNvSpPr>
          <p:nvPr>
            <p:ph type="title" idx="4294967295"/>
          </p:nvPr>
        </p:nvSpPr>
        <p:spPr>
          <a:xfrm>
            <a:off x="1833450" y="393475"/>
            <a:ext cx="6770998"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CC0000"/>
                </a:solidFill>
                <a:latin typeface="Lato"/>
                <a:ea typeface="Lato"/>
                <a:cs typeface="Lato"/>
                <a:sym typeface="Lato"/>
              </a:rPr>
              <a:t>Ejemplos de convocatorias cofinanciadas (previstas)</a:t>
            </a:r>
            <a:endParaRPr dirty="0">
              <a:solidFill>
                <a:srgbClr val="CC0000"/>
              </a:solidFill>
              <a:latin typeface="Lato"/>
              <a:ea typeface="Lato"/>
              <a:cs typeface="Lato"/>
              <a:sym typeface="Lato"/>
            </a:endParaRPr>
          </a:p>
        </p:txBody>
      </p:sp>
      <p:sp>
        <p:nvSpPr>
          <p:cNvPr id="258" name="Google Shape;258;p2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13" name="Google Shape;215;p25">
            <a:extLst>
              <a:ext uri="{FF2B5EF4-FFF2-40B4-BE49-F238E27FC236}">
                <a16:creationId xmlns:a16="http://schemas.microsoft.com/office/drawing/2014/main" id="{11BB7C7B-A10C-4EAF-828D-9F3BA56771FC}"/>
              </a:ext>
            </a:extLst>
          </p:cNvPr>
          <p:cNvGrpSpPr/>
          <p:nvPr/>
        </p:nvGrpSpPr>
        <p:grpSpPr>
          <a:xfrm>
            <a:off x="1115616" y="590025"/>
            <a:ext cx="431172" cy="413599"/>
            <a:chOff x="5241175" y="4959100"/>
            <a:chExt cx="539775" cy="517775"/>
          </a:xfrm>
        </p:grpSpPr>
        <p:sp>
          <p:nvSpPr>
            <p:cNvPr id="14" name="Google Shape;216;p25">
              <a:extLst>
                <a:ext uri="{FF2B5EF4-FFF2-40B4-BE49-F238E27FC236}">
                  <a16:creationId xmlns:a16="http://schemas.microsoft.com/office/drawing/2014/main" id="{B3C44E85-CAFF-428F-BE09-F6D31FF7196A}"/>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25">
              <a:extLst>
                <a:ext uri="{FF2B5EF4-FFF2-40B4-BE49-F238E27FC236}">
                  <a16:creationId xmlns:a16="http://schemas.microsoft.com/office/drawing/2014/main" id="{189DF95C-A003-4208-8678-AE7EB38A6251}"/>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25">
              <a:extLst>
                <a:ext uri="{FF2B5EF4-FFF2-40B4-BE49-F238E27FC236}">
                  <a16:creationId xmlns:a16="http://schemas.microsoft.com/office/drawing/2014/main" id="{C7F9521C-E8F9-406D-9F86-829F4FC681B5}"/>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25">
              <a:extLst>
                <a:ext uri="{FF2B5EF4-FFF2-40B4-BE49-F238E27FC236}">
                  <a16:creationId xmlns:a16="http://schemas.microsoft.com/office/drawing/2014/main" id="{200BC489-548A-4C5D-8236-CB07172D693C}"/>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25">
              <a:extLst>
                <a:ext uri="{FF2B5EF4-FFF2-40B4-BE49-F238E27FC236}">
                  <a16:creationId xmlns:a16="http://schemas.microsoft.com/office/drawing/2014/main" id="{D5BA7067-736F-4DEA-8950-41B4F8709347}"/>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25">
              <a:extLst>
                <a:ext uri="{FF2B5EF4-FFF2-40B4-BE49-F238E27FC236}">
                  <a16:creationId xmlns:a16="http://schemas.microsoft.com/office/drawing/2014/main" id="{F9DB38A9-A3FF-4C94-8908-117A5FAFA5F8}"/>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98;p23">
            <a:extLst>
              <a:ext uri="{FF2B5EF4-FFF2-40B4-BE49-F238E27FC236}">
                <a16:creationId xmlns:a16="http://schemas.microsoft.com/office/drawing/2014/main" id="{CEA6EA6D-DC6F-4144-825F-628766AB5952}"/>
              </a:ext>
            </a:extLst>
          </p:cNvPr>
          <p:cNvSpPr txBox="1">
            <a:spLocks/>
          </p:cNvSpPr>
          <p:nvPr/>
        </p:nvSpPr>
        <p:spPr>
          <a:xfrm>
            <a:off x="1546788" y="1102500"/>
            <a:ext cx="7489708" cy="2938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600" dirty="0">
                <a:solidFill>
                  <a:schemeClr val="bg2"/>
                </a:solidFill>
                <a:latin typeface="Lato" panose="020B0604020202020204" charset="0"/>
              </a:rPr>
              <a:t>La Secretaría General de Industria y de la PYME (SGIPYME) lanza un programa para el </a:t>
            </a:r>
            <a:r>
              <a:rPr lang="es-ES" sz="1600" b="1" dirty="0">
                <a:solidFill>
                  <a:schemeClr val="bg2"/>
                </a:solidFill>
                <a:latin typeface="Lato" panose="020B0604020202020204" charset="0"/>
              </a:rPr>
              <a:t>impulso de planes de sostenibilidad e innovación en el sector industrial</a:t>
            </a:r>
            <a:r>
              <a:rPr lang="es-ES" sz="1600" dirty="0">
                <a:solidFill>
                  <a:schemeClr val="bg2"/>
                </a:solidFill>
                <a:latin typeface="Lato" panose="020B0604020202020204" charset="0"/>
              </a:rPr>
              <a:t>.</a:t>
            </a:r>
          </a:p>
          <a:p>
            <a:pPr>
              <a:spcBef>
                <a:spcPts val="600"/>
              </a:spcBef>
            </a:pPr>
            <a:r>
              <a:rPr lang="es-ES" sz="1600" u="sng" dirty="0">
                <a:solidFill>
                  <a:schemeClr val="bg2"/>
                </a:solidFill>
                <a:latin typeface="Lato" panose="020B0604020202020204" charset="0"/>
              </a:rPr>
              <a:t>Línea de investigación, desarrollo e innovación. </a:t>
            </a:r>
            <a:r>
              <a:rPr lang="es-ES" sz="1600" dirty="0">
                <a:solidFill>
                  <a:schemeClr val="bg2"/>
                </a:solidFill>
                <a:latin typeface="Lato" panose="020B0604020202020204" charset="0"/>
              </a:rPr>
              <a:t>Investigación industrial, desarrollo experimental e innovación en materia de organización y procesos.</a:t>
            </a:r>
          </a:p>
          <a:p>
            <a:pPr>
              <a:spcBef>
                <a:spcPts val="600"/>
              </a:spcBef>
            </a:pPr>
            <a:r>
              <a:rPr lang="es-ES" sz="1600" u="sng" dirty="0">
                <a:solidFill>
                  <a:schemeClr val="bg2"/>
                </a:solidFill>
                <a:latin typeface="Lato" panose="020B0604020202020204" charset="0"/>
              </a:rPr>
              <a:t>Línea de sostenibilidad y eficiencia energética. Inversiones</a:t>
            </a:r>
            <a:r>
              <a:rPr lang="es-ES" sz="1600" dirty="0">
                <a:solidFill>
                  <a:schemeClr val="bg2"/>
                </a:solidFill>
                <a:latin typeface="Lato" panose="020B0604020202020204" charset="0"/>
              </a:rPr>
              <a:t>, destinadas la protección del medio ambiente o  en medidas de ahorro energético.</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Economía circular y </a:t>
            </a:r>
            <a:r>
              <a:rPr lang="es-ES" sz="1600" dirty="0" err="1">
                <a:solidFill>
                  <a:schemeClr val="bg2"/>
                </a:solidFill>
                <a:latin typeface="Lato" panose="020B0604020202020204" charset="0"/>
              </a:rPr>
              <a:t>ecoinnovación</a:t>
            </a:r>
            <a:r>
              <a:rPr lang="es-ES" sz="1600" dirty="0">
                <a:solidFill>
                  <a:schemeClr val="bg2"/>
                </a:solidFill>
                <a:latin typeface="Lato" panose="020B0604020202020204" charset="0"/>
              </a:rPr>
              <a:t> aplicadas a la cadena de valor.</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Descarbonización, eficiencia energética y nuevas fuentes de energía sostenible.</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Materiales y productos avanzados.</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Innovación en procesos de calidad y seguridad.</a:t>
            </a:r>
          </a:p>
          <a:p>
            <a:pPr marL="285750" indent="-285750">
              <a:spcBef>
                <a:spcPts val="600"/>
              </a:spcBef>
              <a:buFont typeface="Wingdings" panose="05000000000000000000" pitchFamily="2" charset="2"/>
              <a:buChar char="ü"/>
            </a:pPr>
            <a:r>
              <a:rPr lang="es-ES" sz="1600" dirty="0">
                <a:solidFill>
                  <a:schemeClr val="bg2"/>
                </a:solidFill>
                <a:latin typeface="Lato" panose="020B0604020202020204" charset="0"/>
              </a:rPr>
              <a:t>Innovaciones del proceso productivo de Materiales y productos avanzados.</a:t>
            </a:r>
          </a:p>
          <a:p>
            <a:pPr>
              <a:spcBef>
                <a:spcPts val="600"/>
              </a:spcBef>
            </a:pPr>
            <a:r>
              <a:rPr lang="es-ES" sz="1600" b="1" dirty="0">
                <a:solidFill>
                  <a:schemeClr val="bg2"/>
                </a:solidFill>
                <a:latin typeface="Lato" panose="020B0604020202020204" charset="0"/>
              </a:rPr>
              <a:t>Máximo 80% del presupuesto financiable (subvención + préstamo) </a:t>
            </a:r>
          </a:p>
          <a:p>
            <a:pPr>
              <a:spcBef>
                <a:spcPts val="600"/>
              </a:spcBef>
            </a:pPr>
            <a:endParaRPr lang="es-ES" sz="1600" dirty="0">
              <a:solidFill>
                <a:schemeClr val="bg2"/>
              </a:solidFill>
              <a:latin typeface="Lato" panose="020B0604020202020204" charset="0"/>
            </a:endParaRPr>
          </a:p>
          <a:p>
            <a:pPr>
              <a:spcBef>
                <a:spcPts val="600"/>
              </a:spcBef>
            </a:pPr>
            <a:endParaRPr lang="es-ES" sz="1600" dirty="0">
              <a:solidFill>
                <a:schemeClr val="bg2"/>
              </a:solidFill>
              <a:latin typeface="Lato" panose="020B0604020202020204" charset="0"/>
            </a:endParaRPr>
          </a:p>
          <a:p>
            <a:pPr>
              <a:spcBef>
                <a:spcPts val="600"/>
              </a:spcBef>
            </a:pPr>
            <a:endParaRPr lang="es-ES" sz="1600" dirty="0">
              <a:solidFill>
                <a:schemeClr val="bg2"/>
              </a:solidFill>
              <a:latin typeface="Lato" panose="020B0604020202020204" charset="0"/>
            </a:endParaRPr>
          </a:p>
        </p:txBody>
      </p:sp>
    </p:spTree>
    <p:extLst>
      <p:ext uri="{BB962C8B-B14F-4D97-AF65-F5344CB8AC3E}">
        <p14:creationId xmlns:p14="http://schemas.microsoft.com/office/powerpoint/2010/main" val="415882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2400" b="1" dirty="0">
                <a:solidFill>
                  <a:schemeClr val="bg1"/>
                </a:solidFill>
                <a:latin typeface="Lato" panose="020B0604020202020204" charset="0"/>
              </a:rPr>
              <a:t>Asignación Fondos</a:t>
            </a:r>
            <a:endParaRPr dirty="0">
              <a:solidFill>
                <a:schemeClr val="bg1"/>
              </a:solidFill>
              <a:latin typeface="Lato" panose="020B0604020202020204" charset="0"/>
            </a:endParaRPr>
          </a:p>
        </p:txBody>
      </p:sp>
      <p:sp>
        <p:nvSpPr>
          <p:cNvPr id="246" name="Google Shape;246;p2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47" name="Google Shape;247;p26"/>
          <p:cNvGrpSpPr/>
          <p:nvPr/>
        </p:nvGrpSpPr>
        <p:grpSpPr>
          <a:xfrm>
            <a:off x="8214395" y="634895"/>
            <a:ext cx="310214" cy="323873"/>
            <a:chOff x="3294650" y="3652450"/>
            <a:chExt cx="388350" cy="405450"/>
          </a:xfrm>
        </p:grpSpPr>
        <p:sp>
          <p:nvSpPr>
            <p:cNvPr id="248" name="Google Shape;248;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Marcador de texto 2">
            <a:extLst>
              <a:ext uri="{FF2B5EF4-FFF2-40B4-BE49-F238E27FC236}">
                <a16:creationId xmlns:a16="http://schemas.microsoft.com/office/drawing/2014/main" id="{25DAC7E1-FE4F-49B5-8830-C92EC549ECF0}"/>
              </a:ext>
            </a:extLst>
          </p:cNvPr>
          <p:cNvSpPr txBox="1">
            <a:spLocks/>
          </p:cNvSpPr>
          <p:nvPr/>
        </p:nvSpPr>
        <p:spPr>
          <a:xfrm>
            <a:off x="1301175" y="1263080"/>
            <a:ext cx="7461026" cy="5640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Courier New" panose="02070309020205020404" pitchFamily="49" charset="0"/>
              <a:buChar char="o"/>
            </a:pPr>
            <a:r>
              <a:rPr lang="es-ES" sz="1700" dirty="0">
                <a:solidFill>
                  <a:schemeClr val="bg2"/>
                </a:solidFill>
                <a:latin typeface="Lato" panose="020B0604020202020204" charset="0"/>
                <a:ea typeface="Arial" charset="0"/>
                <a:cs typeface="Arial" charset="0"/>
              </a:rPr>
              <a:t>Las vías que deberán seguir las empresas para acceder a estos fondos dependerán de  la naturaleza del proyecto; cooperación vs. Individual, TRL, componente de inversión, …</a:t>
            </a:r>
          </a:p>
          <a:p>
            <a:pPr marL="400050" indent="-285750">
              <a:buFont typeface="Courier New" panose="02070309020205020404" pitchFamily="49" charset="0"/>
              <a:buChar char="o"/>
            </a:pPr>
            <a:r>
              <a:rPr lang="es-ES" sz="1700" b="1" dirty="0">
                <a:solidFill>
                  <a:schemeClr val="bg2"/>
                </a:solidFill>
                <a:latin typeface="Lato" panose="020B0604020202020204" charset="0"/>
                <a:ea typeface="Arial" charset="0"/>
                <a:cs typeface="Arial" charset="0"/>
              </a:rPr>
              <a:t>No existe limitación sectorial</a:t>
            </a:r>
            <a:r>
              <a:rPr lang="es-ES" sz="1700" dirty="0">
                <a:solidFill>
                  <a:schemeClr val="bg2"/>
                </a:solidFill>
                <a:latin typeface="Lato" panose="020B0604020202020204" charset="0"/>
                <a:ea typeface="Arial" charset="0"/>
                <a:cs typeface="Arial" charset="0"/>
              </a:rPr>
              <a:t>, más allá de que las actuaciones a financiar respondan a las prioridades de la CE y las recogidas en nuestro PNRR.</a:t>
            </a:r>
          </a:p>
          <a:p>
            <a:pPr marL="400050" indent="-285750">
              <a:buFont typeface="Courier New" panose="02070309020205020404" pitchFamily="49" charset="0"/>
              <a:buChar char="o"/>
            </a:pPr>
            <a:r>
              <a:rPr lang="es-ES" sz="1700" dirty="0">
                <a:solidFill>
                  <a:schemeClr val="bg2"/>
                </a:solidFill>
                <a:latin typeface="Lato" panose="020B0604020202020204" charset="0"/>
                <a:ea typeface="Arial" charset="0"/>
                <a:cs typeface="Arial" charset="0"/>
              </a:rPr>
              <a:t>Clave </a:t>
            </a:r>
            <a:r>
              <a:rPr lang="es-ES" sz="1700" b="1" dirty="0">
                <a:solidFill>
                  <a:schemeClr val="bg2"/>
                </a:solidFill>
                <a:latin typeface="Lato" panose="020B0604020202020204" charset="0"/>
                <a:ea typeface="Arial" charset="0"/>
                <a:cs typeface="Arial" charset="0"/>
              </a:rPr>
              <a:t>conceptualizar muy bien la naturaleza de las diferentes acciones </a:t>
            </a:r>
            <a:r>
              <a:rPr lang="es-ES" sz="1700" dirty="0">
                <a:solidFill>
                  <a:schemeClr val="bg2"/>
                </a:solidFill>
                <a:latin typeface="Lato" panose="020B0604020202020204" charset="0"/>
                <a:ea typeface="Arial" charset="0"/>
                <a:cs typeface="Arial" charset="0"/>
              </a:rPr>
              <a:t>(I+D, </a:t>
            </a:r>
            <a:r>
              <a:rPr lang="es-ES" sz="1700" dirty="0" err="1">
                <a:solidFill>
                  <a:schemeClr val="bg2"/>
                </a:solidFill>
                <a:latin typeface="Lato" panose="020B0604020202020204" charset="0"/>
                <a:ea typeface="Arial" charset="0"/>
                <a:cs typeface="Arial" charset="0"/>
              </a:rPr>
              <a:t>it</a:t>
            </a:r>
            <a:r>
              <a:rPr lang="es-ES" sz="1700" dirty="0">
                <a:solidFill>
                  <a:schemeClr val="bg2"/>
                </a:solidFill>
                <a:latin typeface="Lato" panose="020B0604020202020204" charset="0"/>
                <a:ea typeface="Arial" charset="0"/>
                <a:cs typeface="Arial" charset="0"/>
              </a:rPr>
              <a:t>, componente medioambiental, eficiente energética,…), para valorar intensidades de ayudas y necesidad de recursos propios.</a:t>
            </a:r>
          </a:p>
          <a:p>
            <a:pPr marL="400050" indent="-285750">
              <a:buFont typeface="Courier New" panose="02070309020205020404" pitchFamily="49" charset="0"/>
              <a:buChar char="o"/>
            </a:pPr>
            <a:r>
              <a:rPr lang="es-ES" sz="1700" dirty="0">
                <a:solidFill>
                  <a:schemeClr val="bg2"/>
                </a:solidFill>
                <a:latin typeface="Lato" panose="020B0604020202020204" charset="0"/>
                <a:ea typeface="Arial" charset="0"/>
                <a:cs typeface="Arial" charset="0"/>
              </a:rPr>
              <a:t>Marco europeo de ayudas de Estados y Reglamento de excepción por categorías.</a:t>
            </a:r>
          </a:p>
          <a:p>
            <a:pPr marL="400050" indent="-285750">
              <a:buFont typeface="Courier New" panose="02070309020205020404" pitchFamily="49" charset="0"/>
              <a:buChar char="o"/>
            </a:pPr>
            <a:r>
              <a:rPr lang="es-ES" sz="1700" dirty="0">
                <a:solidFill>
                  <a:schemeClr val="bg2"/>
                </a:solidFill>
                <a:latin typeface="Lato" panose="020B0604020202020204" charset="0"/>
                <a:ea typeface="Arial" charset="0"/>
                <a:cs typeface="Arial" charset="0"/>
              </a:rPr>
              <a:t>Efecto incentivador/ temporalidad. En el Reglamento del MRR se recoge la posibilidad de proponer actuaciones a partir de febrero de 2020, pero cada convocatoria establecerá sus reglas.</a:t>
            </a:r>
          </a:p>
          <a:p>
            <a:pPr marL="114300"/>
            <a:endParaRPr lang="es-ES" sz="1700" dirty="0">
              <a:solidFill>
                <a:schemeClr val="bg2"/>
              </a:solidFill>
              <a:latin typeface="Lato" panose="020B0604020202020204" charset="0"/>
            </a:endParaRPr>
          </a:p>
        </p:txBody>
      </p:sp>
    </p:spTree>
    <p:extLst>
      <p:ext uri="{BB962C8B-B14F-4D97-AF65-F5344CB8AC3E}">
        <p14:creationId xmlns:p14="http://schemas.microsoft.com/office/powerpoint/2010/main" val="120456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4537458" y="343727"/>
            <a:ext cx="34608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bg1"/>
                </a:solidFill>
              </a:rPr>
              <a:t>P</a:t>
            </a:r>
            <a:r>
              <a:rPr lang="es-ES" sz="2400" b="1" dirty="0" err="1">
                <a:solidFill>
                  <a:schemeClr val="bg1"/>
                </a:solidFill>
                <a:latin typeface="Lato" panose="020B0604020202020204" charset="0"/>
                <a:ea typeface="Arial" charset="0"/>
                <a:cs typeface="Arial" charset="0"/>
              </a:rPr>
              <a:t>rincipio</a:t>
            </a:r>
            <a:r>
              <a:rPr lang="es-ES" sz="2400" b="1" dirty="0">
                <a:solidFill>
                  <a:schemeClr val="bg1"/>
                </a:solidFill>
                <a:latin typeface="Lato" panose="020B0604020202020204" charset="0"/>
                <a:ea typeface="Arial" charset="0"/>
                <a:cs typeface="Arial" charset="0"/>
              </a:rPr>
              <a:t> DNSH </a:t>
            </a:r>
            <a:br>
              <a:rPr lang="es-ES" sz="2400" b="1" dirty="0">
                <a:solidFill>
                  <a:schemeClr val="bg1"/>
                </a:solidFill>
                <a:latin typeface="Lato" panose="020B0604020202020204" charset="0"/>
                <a:ea typeface="Arial" charset="0"/>
                <a:cs typeface="Arial" charset="0"/>
              </a:rPr>
            </a:br>
            <a:r>
              <a:rPr lang="es-ES" sz="2400" b="1" dirty="0">
                <a:solidFill>
                  <a:schemeClr val="bg1"/>
                </a:solidFill>
                <a:latin typeface="Lato" panose="020B0604020202020204" charset="0"/>
                <a:ea typeface="Arial" charset="0"/>
                <a:cs typeface="Arial" charset="0"/>
              </a:rPr>
              <a:t>“filtro verde”</a:t>
            </a:r>
            <a:endParaRPr sz="2200" dirty="0">
              <a:solidFill>
                <a:schemeClr val="bg1"/>
              </a:solidFill>
            </a:endParaRPr>
          </a:p>
        </p:txBody>
      </p:sp>
      <p:sp>
        <p:nvSpPr>
          <p:cNvPr id="198" name="Google Shape;198;p23"/>
          <p:cNvSpPr txBox="1">
            <a:spLocks noGrp="1"/>
          </p:cNvSpPr>
          <p:nvPr>
            <p:ph type="body" idx="1"/>
          </p:nvPr>
        </p:nvSpPr>
        <p:spPr>
          <a:xfrm>
            <a:off x="4594840" y="1150427"/>
            <a:ext cx="4392488" cy="305102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700" dirty="0">
                <a:solidFill>
                  <a:schemeClr val="bg2"/>
                </a:solidFill>
                <a:latin typeface="Lato" panose="020B0604020202020204" charset="0"/>
              </a:rPr>
              <a:t>En el Reglamento del MRR se recoge que cada una de las medidas incluidas en los PRR no deben ocasionar un perjuicio significativo a objetivos medioambientales (Principio DNSH) en el sentido del artículo 17 del </a:t>
            </a:r>
            <a:r>
              <a:rPr lang="es-ES" sz="1700" i="1" dirty="0">
                <a:solidFill>
                  <a:schemeClr val="bg2"/>
                </a:solidFill>
                <a:latin typeface="Lato" panose="020B0604020202020204" charset="0"/>
              </a:rPr>
              <a:t>Reglamento de taxonomía.</a:t>
            </a:r>
          </a:p>
          <a:p>
            <a:pPr marL="0" lvl="0" indent="0" algn="l" rtl="0">
              <a:spcBef>
                <a:spcPts val="600"/>
              </a:spcBef>
              <a:spcAft>
                <a:spcPts val="0"/>
              </a:spcAft>
              <a:buNone/>
            </a:pPr>
            <a:r>
              <a:rPr lang="es-ES" sz="1700" dirty="0">
                <a:solidFill>
                  <a:schemeClr val="bg2"/>
                </a:solidFill>
                <a:latin typeface="Lato" panose="020B0604020202020204" charset="0"/>
              </a:rPr>
              <a:t>Toda actuación </a:t>
            </a:r>
            <a:r>
              <a:rPr lang="es-ES" sz="1700" b="0" i="0" dirty="0">
                <a:solidFill>
                  <a:schemeClr val="bg2"/>
                </a:solidFill>
                <a:effectLst/>
                <a:latin typeface="Lato" panose="020B0604020202020204" charset="0"/>
              </a:rPr>
              <a:t>debe ser compatible con evitar generar costes perjudiciales para el medioambiente y eso se trasladara en los requisitos que se exijan a los proyectos elegibles en las convocatorias y demás mecanismos tendrán que "</a:t>
            </a:r>
            <a:r>
              <a:rPr lang="es-ES" sz="1700" b="1" i="1" dirty="0">
                <a:solidFill>
                  <a:schemeClr val="bg2"/>
                </a:solidFill>
                <a:effectLst/>
                <a:latin typeface="Lato" panose="020B0604020202020204" charset="0"/>
              </a:rPr>
              <a:t>superar este filtro verde</a:t>
            </a:r>
            <a:r>
              <a:rPr lang="es-ES" sz="1700" b="0" i="0" dirty="0">
                <a:solidFill>
                  <a:schemeClr val="bg2"/>
                </a:solidFill>
                <a:effectLst/>
                <a:latin typeface="Lato" panose="020B0604020202020204" charset="0"/>
              </a:rPr>
              <a:t>".</a:t>
            </a:r>
            <a:endParaRPr lang="es-ES" sz="1700" dirty="0">
              <a:solidFill>
                <a:schemeClr val="bg2"/>
              </a:solidFill>
              <a:latin typeface="Lato" panose="020B0604020202020204" charset="0"/>
            </a:endParaRPr>
          </a:p>
        </p:txBody>
      </p:sp>
      <p:sp>
        <p:nvSpPr>
          <p:cNvPr id="199" name="Google Shape;199;p23"/>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8" name="Google Shape;177;p21">
            <a:extLst>
              <a:ext uri="{FF2B5EF4-FFF2-40B4-BE49-F238E27FC236}">
                <a16:creationId xmlns:a16="http://schemas.microsoft.com/office/drawing/2014/main" id="{797F3FCE-D093-4B72-A81E-2F29D10B01DF}"/>
              </a:ext>
            </a:extLst>
          </p:cNvPr>
          <p:cNvGrpSpPr/>
          <p:nvPr/>
        </p:nvGrpSpPr>
        <p:grpSpPr>
          <a:xfrm>
            <a:off x="8247163" y="629034"/>
            <a:ext cx="205851" cy="335576"/>
            <a:chOff x="6730350" y="2315900"/>
            <a:chExt cx="257700" cy="420100"/>
          </a:xfrm>
        </p:grpSpPr>
        <p:sp>
          <p:nvSpPr>
            <p:cNvPr id="9" name="Google Shape;178;p21">
              <a:extLst>
                <a:ext uri="{FF2B5EF4-FFF2-40B4-BE49-F238E27FC236}">
                  <a16:creationId xmlns:a16="http://schemas.microsoft.com/office/drawing/2014/main" id="{CF2F6956-B5D8-4C86-A8BD-24A954D8B6B0}"/>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21">
              <a:extLst>
                <a:ext uri="{FF2B5EF4-FFF2-40B4-BE49-F238E27FC236}">
                  <a16:creationId xmlns:a16="http://schemas.microsoft.com/office/drawing/2014/main" id="{A2DD4EB5-827B-4BA7-B5BC-A8FAADE6F112}"/>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21">
              <a:extLst>
                <a:ext uri="{FF2B5EF4-FFF2-40B4-BE49-F238E27FC236}">
                  <a16:creationId xmlns:a16="http://schemas.microsoft.com/office/drawing/2014/main" id="{EAA02A68-C5F6-4CDB-8B61-8E58A79557EA}"/>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p21">
              <a:extLst>
                <a:ext uri="{FF2B5EF4-FFF2-40B4-BE49-F238E27FC236}">
                  <a16:creationId xmlns:a16="http://schemas.microsoft.com/office/drawing/2014/main" id="{C0F94A65-C26C-464E-A015-AF78F873064C}"/>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p21">
              <a:extLst>
                <a:ext uri="{FF2B5EF4-FFF2-40B4-BE49-F238E27FC236}">
                  <a16:creationId xmlns:a16="http://schemas.microsoft.com/office/drawing/2014/main" id="{1FDCDD21-3894-4DC3-9B92-51A844D712E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2819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¿Donde estamos?</a:t>
            </a:r>
            <a:endParaRPr dirty="0"/>
          </a:p>
        </p:txBody>
      </p:sp>
      <p:sp>
        <p:nvSpPr>
          <p:cNvPr id="292" name="Google Shape;292;p30"/>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93" name="Google Shape;293;p30"/>
          <p:cNvGrpSpPr/>
          <p:nvPr/>
        </p:nvGrpSpPr>
        <p:grpSpPr>
          <a:xfrm>
            <a:off x="8192081" y="607094"/>
            <a:ext cx="320958" cy="379470"/>
            <a:chOff x="4636075" y="261925"/>
            <a:chExt cx="401800" cy="475050"/>
          </a:xfrm>
        </p:grpSpPr>
        <p:sp>
          <p:nvSpPr>
            <p:cNvPr id="294" name="Google Shape;294;p30"/>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rupo 28">
            <a:extLst>
              <a:ext uri="{FF2B5EF4-FFF2-40B4-BE49-F238E27FC236}">
                <a16:creationId xmlns:a16="http://schemas.microsoft.com/office/drawing/2014/main" id="{AAD5CE76-7BB6-4E3C-AEDC-C3DC0A2B5915}"/>
              </a:ext>
            </a:extLst>
          </p:cNvPr>
          <p:cNvGrpSpPr/>
          <p:nvPr/>
        </p:nvGrpSpPr>
        <p:grpSpPr>
          <a:xfrm>
            <a:off x="1322736" y="1890007"/>
            <a:ext cx="2556720" cy="2775997"/>
            <a:chOff x="254177" y="1583139"/>
            <a:chExt cx="3573078" cy="4229233"/>
          </a:xfrm>
          <a:solidFill>
            <a:srgbClr val="C00000"/>
          </a:solidFill>
        </p:grpSpPr>
        <p:sp>
          <p:nvSpPr>
            <p:cNvPr id="30" name="Rectángulo: esquinas superiores redondeadas 29">
              <a:extLst>
                <a:ext uri="{FF2B5EF4-FFF2-40B4-BE49-F238E27FC236}">
                  <a16:creationId xmlns:a16="http://schemas.microsoft.com/office/drawing/2014/main" id="{8B5CEDFF-9F45-4A95-B3C4-13AC19DC259A}"/>
                </a:ext>
              </a:extLst>
            </p:cNvPr>
            <p:cNvSpPr/>
            <p:nvPr/>
          </p:nvSpPr>
          <p:spPr>
            <a:xfrm rot="10800000">
              <a:off x="254177" y="1675040"/>
              <a:ext cx="3573078" cy="4137332"/>
            </a:xfrm>
            <a:prstGeom prst="round2SameRect">
              <a:avLst>
                <a:gd name="adj1" fmla="val 105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ángulo: esquinas superiores redondeadas 5">
              <a:extLst>
                <a:ext uri="{FF2B5EF4-FFF2-40B4-BE49-F238E27FC236}">
                  <a16:creationId xmlns:a16="http://schemas.microsoft.com/office/drawing/2014/main" id="{90F71245-435F-4176-9F04-D3CF93AAFD53}"/>
                </a:ext>
              </a:extLst>
            </p:cNvPr>
            <p:cNvSpPr txBox="1"/>
            <p:nvPr/>
          </p:nvSpPr>
          <p:spPr>
            <a:xfrm>
              <a:off x="259504" y="1583139"/>
              <a:ext cx="3567749" cy="34521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ts val="600"/>
                </a:spcAft>
                <a:buNone/>
              </a:pPr>
              <a:r>
                <a:rPr lang="es-ES" dirty="0">
                  <a:solidFill>
                    <a:schemeClr val="bg1"/>
                  </a:solidFill>
                  <a:latin typeface="Lato" panose="020B0604020202020204" charset="0"/>
                  <a:ea typeface="Arial" charset="0"/>
                  <a:cs typeface="Arial" charset="0"/>
                </a:rPr>
                <a:t>CONCEPTUALIZACION 09/20 – 03/21</a:t>
              </a:r>
            </a:p>
            <a:p>
              <a:pPr lvl="0" algn="l" defTabSz="1022350">
                <a:lnSpc>
                  <a:spcPct val="90000"/>
                </a:lnSpc>
                <a:spcBef>
                  <a:spcPct val="0"/>
                </a:spcBef>
                <a:spcAft>
                  <a:spcPts val="600"/>
                </a:spcAft>
              </a:pPr>
              <a:r>
                <a:rPr lang="es-ES" sz="1600" dirty="0">
                  <a:solidFill>
                    <a:schemeClr val="bg1"/>
                  </a:solidFill>
                  <a:latin typeface="Lato" panose="020B0604020202020204" charset="0"/>
                  <a:ea typeface="Arial" charset="0"/>
                  <a:cs typeface="Arial" charset="0"/>
                </a:rPr>
                <a:t>Análisis de capacidades/ fortalezas vs. debilidades.</a:t>
              </a:r>
            </a:p>
            <a:p>
              <a:pPr lvl="0" algn="l" defTabSz="1022350">
                <a:lnSpc>
                  <a:spcPct val="90000"/>
                </a:lnSpc>
                <a:spcBef>
                  <a:spcPct val="0"/>
                </a:spcBef>
                <a:spcAft>
                  <a:spcPts val="600"/>
                </a:spcAft>
              </a:pPr>
              <a:r>
                <a:rPr lang="es-ES" sz="1600" dirty="0">
                  <a:solidFill>
                    <a:schemeClr val="bg1"/>
                  </a:solidFill>
                  <a:latin typeface="Lato" panose="020B0604020202020204" charset="0"/>
                  <a:ea typeface="Arial" charset="0"/>
                  <a:cs typeface="Arial" charset="0"/>
                </a:rPr>
                <a:t>Definición de Plan de Inversiones: actuaciones </a:t>
              </a:r>
              <a:r>
                <a:rPr lang="es-ES" sz="1600" dirty="0" err="1">
                  <a:solidFill>
                    <a:schemeClr val="bg1"/>
                  </a:solidFill>
                  <a:latin typeface="Lato" panose="020B0604020202020204" charset="0"/>
                  <a:ea typeface="Arial" charset="0"/>
                  <a:cs typeface="Arial" charset="0"/>
                </a:rPr>
                <a:t>core</a:t>
              </a:r>
              <a:r>
                <a:rPr lang="es-ES" sz="1600" dirty="0">
                  <a:solidFill>
                    <a:schemeClr val="bg1"/>
                  </a:solidFill>
                  <a:latin typeface="Lato" panose="020B0604020202020204" charset="0"/>
                  <a:ea typeface="Arial" charset="0"/>
                  <a:cs typeface="Arial" charset="0"/>
                </a:rPr>
                <a:t>/ estratégicas, áreas de interés y aliados.</a:t>
              </a:r>
            </a:p>
            <a:p>
              <a:pPr marL="0" lvl="0" indent="0" algn="l" defTabSz="1022350">
                <a:lnSpc>
                  <a:spcPct val="90000"/>
                </a:lnSpc>
                <a:spcBef>
                  <a:spcPct val="0"/>
                </a:spcBef>
                <a:spcAft>
                  <a:spcPts val="600"/>
                </a:spcAft>
                <a:buNone/>
              </a:pPr>
              <a:endParaRPr lang="es-ES" sz="1600" dirty="0">
                <a:solidFill>
                  <a:schemeClr val="bg1"/>
                </a:solidFill>
                <a:latin typeface="Lato" panose="020B0604020202020204" charset="0"/>
                <a:ea typeface="Arial" charset="0"/>
                <a:cs typeface="Arial" charset="0"/>
              </a:endParaRPr>
            </a:p>
            <a:p>
              <a:pPr marL="0" lvl="0" indent="0" algn="l" defTabSz="1022350">
                <a:lnSpc>
                  <a:spcPct val="90000"/>
                </a:lnSpc>
                <a:spcBef>
                  <a:spcPct val="0"/>
                </a:spcBef>
                <a:spcAft>
                  <a:spcPts val="600"/>
                </a:spcAft>
                <a:buNone/>
              </a:pPr>
              <a:endParaRPr lang="es-ES" sz="1600" b="1" kern="1200" dirty="0">
                <a:solidFill>
                  <a:schemeClr val="bg1"/>
                </a:solidFill>
                <a:latin typeface="Lato" panose="020B0604020202020204" charset="0"/>
              </a:endParaRPr>
            </a:p>
          </p:txBody>
        </p:sp>
      </p:grpSp>
      <p:grpSp>
        <p:nvGrpSpPr>
          <p:cNvPr id="33" name="Grupo 32">
            <a:extLst>
              <a:ext uri="{FF2B5EF4-FFF2-40B4-BE49-F238E27FC236}">
                <a16:creationId xmlns:a16="http://schemas.microsoft.com/office/drawing/2014/main" id="{B4B8A5D4-AE28-4450-9E64-EAEC4F1379A8}"/>
              </a:ext>
            </a:extLst>
          </p:cNvPr>
          <p:cNvGrpSpPr/>
          <p:nvPr/>
        </p:nvGrpSpPr>
        <p:grpSpPr>
          <a:xfrm>
            <a:off x="3946674" y="1876484"/>
            <a:ext cx="2736766" cy="3138210"/>
            <a:chOff x="4278808" y="1674115"/>
            <a:chExt cx="3435918" cy="4137332"/>
          </a:xfrm>
          <a:solidFill>
            <a:srgbClr val="C00000"/>
          </a:solidFill>
        </p:grpSpPr>
        <p:sp>
          <p:nvSpPr>
            <p:cNvPr id="34" name="Rectángulo: esquinas superiores redondeadas 33">
              <a:extLst>
                <a:ext uri="{FF2B5EF4-FFF2-40B4-BE49-F238E27FC236}">
                  <a16:creationId xmlns:a16="http://schemas.microsoft.com/office/drawing/2014/main" id="{EFBD2252-1AE5-4FBB-9A70-7634A2DD0880}"/>
                </a:ext>
              </a:extLst>
            </p:cNvPr>
            <p:cNvSpPr/>
            <p:nvPr/>
          </p:nvSpPr>
          <p:spPr>
            <a:xfrm rot="10800000">
              <a:off x="4278810" y="1674115"/>
              <a:ext cx="3435916" cy="4137332"/>
            </a:xfrm>
            <a:prstGeom prst="round2SameRect">
              <a:avLst>
                <a:gd name="adj1" fmla="val 105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ángulo: esquinas superiores redondeadas 8">
              <a:extLst>
                <a:ext uri="{FF2B5EF4-FFF2-40B4-BE49-F238E27FC236}">
                  <a16:creationId xmlns:a16="http://schemas.microsoft.com/office/drawing/2014/main" id="{D992251D-D056-4A2E-B79D-53188485C1AA}"/>
                </a:ext>
              </a:extLst>
            </p:cNvPr>
            <p:cNvSpPr txBox="1"/>
            <p:nvPr/>
          </p:nvSpPr>
          <p:spPr>
            <a:xfrm>
              <a:off x="4278808" y="1698398"/>
              <a:ext cx="3397512" cy="381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ts val="600"/>
                </a:spcAft>
                <a:buNone/>
              </a:pPr>
              <a:r>
                <a:rPr lang="es-ES" kern="1200" dirty="0">
                  <a:latin typeface="Lato" panose="020B0604020202020204" charset="0"/>
                </a:rPr>
                <a:t>DISEÑO Y POSICIONAMIENTO </a:t>
              </a:r>
            </a:p>
            <a:p>
              <a:pPr marL="0" lvl="0" indent="0" algn="l" defTabSz="1022350">
                <a:lnSpc>
                  <a:spcPct val="90000"/>
                </a:lnSpc>
                <a:spcBef>
                  <a:spcPct val="0"/>
                </a:spcBef>
                <a:spcAft>
                  <a:spcPts val="600"/>
                </a:spcAft>
                <a:buNone/>
              </a:pPr>
              <a:r>
                <a:rPr lang="es-ES" dirty="0">
                  <a:latin typeface="Lato" panose="020B0604020202020204" charset="0"/>
                </a:rPr>
                <a:t>03/21-06/21 </a:t>
              </a:r>
              <a:endParaRPr lang="es-ES" kern="1200" dirty="0">
                <a:latin typeface="Lato" panose="020B0604020202020204" charset="0"/>
              </a:endParaRPr>
            </a:p>
            <a:p>
              <a:pPr lvl="0" algn="l" defTabSz="1022350">
                <a:lnSpc>
                  <a:spcPct val="90000"/>
                </a:lnSpc>
                <a:spcBef>
                  <a:spcPct val="0"/>
                </a:spcBef>
                <a:spcAft>
                  <a:spcPts val="600"/>
                </a:spcAft>
              </a:pPr>
              <a:r>
                <a:rPr lang="es-ES" sz="1600" kern="1200" dirty="0">
                  <a:latin typeface="Lato" panose="020B0604020202020204" charset="0"/>
                </a:rPr>
                <a:t>Análisis información (normativa, avance actuaciones Plan, </a:t>
              </a:r>
              <a:r>
                <a:rPr lang="es-ES" sz="1600" kern="1200" dirty="0" err="1">
                  <a:latin typeface="Lato" panose="020B0604020202020204" charset="0"/>
                </a:rPr>
                <a:t>MDIs</a:t>
              </a:r>
              <a:r>
                <a:rPr lang="es-ES" sz="1600" kern="1200" dirty="0">
                  <a:latin typeface="Lato" panose="020B0604020202020204" charset="0"/>
                </a:rPr>
                <a:t>).</a:t>
              </a:r>
            </a:p>
            <a:p>
              <a:pPr lvl="0" algn="l" defTabSz="1022350">
                <a:lnSpc>
                  <a:spcPct val="90000"/>
                </a:lnSpc>
                <a:spcBef>
                  <a:spcPct val="0"/>
                </a:spcBef>
                <a:spcAft>
                  <a:spcPts val="600"/>
                </a:spcAft>
              </a:pPr>
              <a:r>
                <a:rPr lang="es-ES" sz="1600" kern="1200" dirty="0">
                  <a:latin typeface="Lato" panose="020B0604020202020204" charset="0"/>
                </a:rPr>
                <a:t>Observar y filtrar info.</a:t>
              </a:r>
            </a:p>
            <a:p>
              <a:pPr lvl="0" algn="l" defTabSz="1022350">
                <a:lnSpc>
                  <a:spcPct val="90000"/>
                </a:lnSpc>
                <a:spcBef>
                  <a:spcPct val="0"/>
                </a:spcBef>
                <a:spcAft>
                  <a:spcPts val="600"/>
                </a:spcAft>
              </a:pPr>
              <a:r>
                <a:rPr lang="es-ES" sz="1600" kern="1200" dirty="0">
                  <a:latin typeface="Lato" panose="020B0604020202020204" charset="0"/>
                </a:rPr>
                <a:t>Interactuar con el ecosistemas, identificar actores claves.</a:t>
              </a:r>
            </a:p>
            <a:p>
              <a:pPr lvl="0" algn="l" defTabSz="1022350">
                <a:lnSpc>
                  <a:spcPct val="90000"/>
                </a:lnSpc>
                <a:spcBef>
                  <a:spcPct val="0"/>
                </a:spcBef>
                <a:spcAft>
                  <a:spcPts val="600"/>
                </a:spcAft>
              </a:pPr>
              <a:r>
                <a:rPr lang="es-ES" sz="1600" kern="1200" dirty="0">
                  <a:latin typeface="Lato" panose="020B0604020202020204" charset="0"/>
                </a:rPr>
                <a:t>Estructura base proyectos.</a:t>
              </a:r>
            </a:p>
          </p:txBody>
        </p:sp>
      </p:grpSp>
      <p:grpSp>
        <p:nvGrpSpPr>
          <p:cNvPr id="37" name="Grupo 36">
            <a:extLst>
              <a:ext uri="{FF2B5EF4-FFF2-40B4-BE49-F238E27FC236}">
                <a16:creationId xmlns:a16="http://schemas.microsoft.com/office/drawing/2014/main" id="{46071BCC-6BA0-46AB-B1E3-1A0EB74C2B63}"/>
              </a:ext>
            </a:extLst>
          </p:cNvPr>
          <p:cNvGrpSpPr/>
          <p:nvPr/>
        </p:nvGrpSpPr>
        <p:grpSpPr>
          <a:xfrm>
            <a:off x="6720069" y="1884991"/>
            <a:ext cx="2342079" cy="2421201"/>
            <a:chOff x="8058318" y="1674114"/>
            <a:chExt cx="3435916" cy="4659091"/>
          </a:xfrm>
          <a:solidFill>
            <a:srgbClr val="C00000"/>
          </a:solidFill>
        </p:grpSpPr>
        <p:sp>
          <p:nvSpPr>
            <p:cNvPr id="38" name="Rectángulo: esquinas superiores redondeadas 37">
              <a:extLst>
                <a:ext uri="{FF2B5EF4-FFF2-40B4-BE49-F238E27FC236}">
                  <a16:creationId xmlns:a16="http://schemas.microsoft.com/office/drawing/2014/main" id="{1B0AF170-7253-4D64-8859-02545B033D23}"/>
                </a:ext>
              </a:extLst>
            </p:cNvPr>
            <p:cNvSpPr/>
            <p:nvPr/>
          </p:nvSpPr>
          <p:spPr>
            <a:xfrm rot="10800000">
              <a:off x="8058318" y="1674114"/>
              <a:ext cx="3435916" cy="4659091"/>
            </a:xfrm>
            <a:prstGeom prst="round2SameRect">
              <a:avLst>
                <a:gd name="adj1" fmla="val 105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ángulo: esquinas superiores redondeadas 11">
              <a:extLst>
                <a:ext uri="{FF2B5EF4-FFF2-40B4-BE49-F238E27FC236}">
                  <a16:creationId xmlns:a16="http://schemas.microsoft.com/office/drawing/2014/main" id="{8B8B4FBD-70AD-4244-A9B0-71AE6F15481F}"/>
                </a:ext>
              </a:extLst>
            </p:cNvPr>
            <p:cNvSpPr txBox="1"/>
            <p:nvPr/>
          </p:nvSpPr>
          <p:spPr>
            <a:xfrm>
              <a:off x="8194433" y="1727940"/>
              <a:ext cx="3240937" cy="4363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ts val="600"/>
                </a:spcAft>
                <a:buNone/>
              </a:pPr>
              <a:r>
                <a:rPr lang="es-ES" kern="1200" dirty="0">
                  <a:latin typeface="Lato" panose="020B0604020202020204" charset="0"/>
                </a:rPr>
                <a:t>VENTANILLAS</a:t>
              </a:r>
            </a:p>
            <a:p>
              <a:pPr marL="0" lvl="0" indent="0" algn="l" defTabSz="1022350">
                <a:lnSpc>
                  <a:spcPct val="90000"/>
                </a:lnSpc>
                <a:spcBef>
                  <a:spcPct val="0"/>
                </a:spcBef>
                <a:spcAft>
                  <a:spcPts val="600"/>
                </a:spcAft>
                <a:buNone/>
              </a:pPr>
              <a:r>
                <a:rPr lang="es-ES" dirty="0">
                  <a:latin typeface="Lato" panose="020B0604020202020204" charset="0"/>
                </a:rPr>
                <a:t>06/21 – 31/12/2023</a:t>
              </a:r>
            </a:p>
            <a:p>
              <a:pPr lvl="0" algn="l" defTabSz="1022350">
                <a:lnSpc>
                  <a:spcPct val="90000"/>
                </a:lnSpc>
                <a:spcBef>
                  <a:spcPct val="0"/>
                </a:spcBef>
                <a:spcAft>
                  <a:spcPts val="600"/>
                </a:spcAft>
              </a:pPr>
              <a:r>
                <a:rPr lang="es-ES" sz="1600" dirty="0">
                  <a:latin typeface="Lato" panose="020B0604020202020204" charset="0"/>
                </a:rPr>
                <a:t>Seleccionar convocatorias.</a:t>
              </a:r>
            </a:p>
            <a:p>
              <a:pPr lvl="0" algn="l" defTabSz="1022350">
                <a:lnSpc>
                  <a:spcPct val="90000"/>
                </a:lnSpc>
                <a:spcBef>
                  <a:spcPct val="0"/>
                </a:spcBef>
                <a:spcAft>
                  <a:spcPts val="600"/>
                </a:spcAft>
              </a:pPr>
              <a:r>
                <a:rPr lang="es-ES" sz="1600" dirty="0">
                  <a:latin typeface="Lato" panose="020B0604020202020204" charset="0"/>
                </a:rPr>
                <a:t>Elaborar propuestas.</a:t>
              </a:r>
            </a:p>
            <a:p>
              <a:pPr lvl="0" algn="l" defTabSz="1022350">
                <a:lnSpc>
                  <a:spcPct val="90000"/>
                </a:lnSpc>
                <a:spcBef>
                  <a:spcPct val="0"/>
                </a:spcBef>
                <a:spcAft>
                  <a:spcPts val="600"/>
                </a:spcAft>
              </a:pPr>
              <a:r>
                <a:rPr lang="es-ES" sz="1600" dirty="0">
                  <a:latin typeface="Lato" panose="020B0604020202020204" charset="0"/>
                </a:rPr>
                <a:t>Clave: intensidades, criterios de valoración</a:t>
              </a:r>
              <a:endParaRPr lang="es-ES" sz="1600" kern="1200" dirty="0">
                <a:latin typeface="Lato" panose="020B0604020202020204" charset="0"/>
              </a:endParaRPr>
            </a:p>
          </p:txBody>
        </p:sp>
      </p:grpSp>
      <p:grpSp>
        <p:nvGrpSpPr>
          <p:cNvPr id="40" name="Google Shape;177;p21">
            <a:extLst>
              <a:ext uri="{FF2B5EF4-FFF2-40B4-BE49-F238E27FC236}">
                <a16:creationId xmlns:a16="http://schemas.microsoft.com/office/drawing/2014/main" id="{909CC5DD-B917-49EF-9BF5-1C75FEC66733}"/>
              </a:ext>
            </a:extLst>
          </p:cNvPr>
          <p:cNvGrpSpPr/>
          <p:nvPr/>
        </p:nvGrpSpPr>
        <p:grpSpPr>
          <a:xfrm>
            <a:off x="2261113" y="1299728"/>
            <a:ext cx="333351" cy="430404"/>
            <a:chOff x="6730350" y="2315900"/>
            <a:chExt cx="257700" cy="420100"/>
          </a:xfrm>
          <a:solidFill>
            <a:srgbClr val="C00000"/>
          </a:solidFill>
        </p:grpSpPr>
        <p:sp>
          <p:nvSpPr>
            <p:cNvPr id="41" name="Google Shape;178;p21">
              <a:extLst>
                <a:ext uri="{FF2B5EF4-FFF2-40B4-BE49-F238E27FC236}">
                  <a16:creationId xmlns:a16="http://schemas.microsoft.com/office/drawing/2014/main" id="{006F3B29-A57F-4B11-B4C5-71F9459DECCC}"/>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9;p21">
              <a:extLst>
                <a:ext uri="{FF2B5EF4-FFF2-40B4-BE49-F238E27FC236}">
                  <a16:creationId xmlns:a16="http://schemas.microsoft.com/office/drawing/2014/main" id="{92178A23-EE8F-4BD3-A168-D42476987DB5}"/>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0;p21">
              <a:extLst>
                <a:ext uri="{FF2B5EF4-FFF2-40B4-BE49-F238E27FC236}">
                  <a16:creationId xmlns:a16="http://schemas.microsoft.com/office/drawing/2014/main" id="{1C50906D-5768-45D4-8805-30F5E0A1A6A6}"/>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1;p21">
              <a:extLst>
                <a:ext uri="{FF2B5EF4-FFF2-40B4-BE49-F238E27FC236}">
                  <a16:creationId xmlns:a16="http://schemas.microsoft.com/office/drawing/2014/main" id="{FFC42DFD-5589-4580-898D-95103ADDD561}"/>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2;p21">
              <a:extLst>
                <a:ext uri="{FF2B5EF4-FFF2-40B4-BE49-F238E27FC236}">
                  <a16:creationId xmlns:a16="http://schemas.microsoft.com/office/drawing/2014/main" id="{57D9AA0F-A721-4DFA-845E-2B7C39B77C13}"/>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92;p22">
            <a:extLst>
              <a:ext uri="{FF2B5EF4-FFF2-40B4-BE49-F238E27FC236}">
                <a16:creationId xmlns:a16="http://schemas.microsoft.com/office/drawing/2014/main" id="{C861BCEF-69CA-495A-8FE2-FCAC3A4637AD}"/>
              </a:ext>
            </a:extLst>
          </p:cNvPr>
          <p:cNvSpPr/>
          <p:nvPr/>
        </p:nvSpPr>
        <p:spPr>
          <a:xfrm>
            <a:off x="4962864" y="1345707"/>
            <a:ext cx="519753" cy="411630"/>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15;p25">
            <a:extLst>
              <a:ext uri="{FF2B5EF4-FFF2-40B4-BE49-F238E27FC236}">
                <a16:creationId xmlns:a16="http://schemas.microsoft.com/office/drawing/2014/main" id="{BF0D7F27-5A71-4FA9-8BD3-0299155815C3}"/>
              </a:ext>
            </a:extLst>
          </p:cNvPr>
          <p:cNvGrpSpPr/>
          <p:nvPr/>
        </p:nvGrpSpPr>
        <p:grpSpPr>
          <a:xfrm>
            <a:off x="7485421" y="1279853"/>
            <a:ext cx="698231" cy="530475"/>
            <a:chOff x="5241175" y="4959100"/>
            <a:chExt cx="539775" cy="517775"/>
          </a:xfrm>
          <a:solidFill>
            <a:srgbClr val="C00000"/>
          </a:solidFill>
        </p:grpSpPr>
        <p:sp>
          <p:nvSpPr>
            <p:cNvPr id="48" name="Google Shape;216;p25">
              <a:extLst>
                <a:ext uri="{FF2B5EF4-FFF2-40B4-BE49-F238E27FC236}">
                  <a16:creationId xmlns:a16="http://schemas.microsoft.com/office/drawing/2014/main" id="{4EFBCE09-2135-47A7-AC92-D8B3834BEDB6}"/>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p25">
              <a:extLst>
                <a:ext uri="{FF2B5EF4-FFF2-40B4-BE49-F238E27FC236}">
                  <a16:creationId xmlns:a16="http://schemas.microsoft.com/office/drawing/2014/main" id="{E45A2445-95EA-4791-BB5C-8A5B084E8FF2}"/>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p25">
              <a:extLst>
                <a:ext uri="{FF2B5EF4-FFF2-40B4-BE49-F238E27FC236}">
                  <a16:creationId xmlns:a16="http://schemas.microsoft.com/office/drawing/2014/main" id="{7DAB346B-D6E6-4A2E-81A7-C11C7BD0BBAB}"/>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p25">
              <a:extLst>
                <a:ext uri="{FF2B5EF4-FFF2-40B4-BE49-F238E27FC236}">
                  <a16:creationId xmlns:a16="http://schemas.microsoft.com/office/drawing/2014/main" id="{1FE1B15F-FC59-42FC-83D8-FEFD34B12254}"/>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0;p25">
              <a:extLst>
                <a:ext uri="{FF2B5EF4-FFF2-40B4-BE49-F238E27FC236}">
                  <a16:creationId xmlns:a16="http://schemas.microsoft.com/office/drawing/2014/main" id="{B7C8AA24-7C25-422A-95AB-10BC59C899A6}"/>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1;p25">
              <a:extLst>
                <a:ext uri="{FF2B5EF4-FFF2-40B4-BE49-F238E27FC236}">
                  <a16:creationId xmlns:a16="http://schemas.microsoft.com/office/drawing/2014/main" id="{AB322C49-3E7A-4143-A1C2-78EC5DDA7CBD}"/>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2" name="Google Shape;272;p2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273" name="Google Shape;273;p28"/>
          <p:cNvGrpSpPr/>
          <p:nvPr/>
        </p:nvGrpSpPr>
        <p:grpSpPr>
          <a:xfrm>
            <a:off x="1089787" y="666836"/>
            <a:ext cx="361896" cy="265341"/>
            <a:chOff x="4610450" y="3703750"/>
            <a:chExt cx="453050" cy="332175"/>
          </a:xfrm>
        </p:grpSpPr>
        <p:sp>
          <p:nvSpPr>
            <p:cNvPr id="274" name="Google Shape;274;p28"/>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uadroTexto 8">
            <a:extLst>
              <a:ext uri="{FF2B5EF4-FFF2-40B4-BE49-F238E27FC236}">
                <a16:creationId xmlns:a16="http://schemas.microsoft.com/office/drawing/2014/main" id="{197C90C7-0C63-4F7A-9591-0E23DD29D742}"/>
              </a:ext>
            </a:extLst>
          </p:cNvPr>
          <p:cNvSpPr txBox="1"/>
          <p:nvPr/>
        </p:nvSpPr>
        <p:spPr>
          <a:xfrm>
            <a:off x="1691680" y="662313"/>
            <a:ext cx="7344816" cy="4031873"/>
          </a:xfrm>
          <a:prstGeom prst="rect">
            <a:avLst/>
          </a:prstGeom>
          <a:noFill/>
        </p:spPr>
        <p:txBody>
          <a:bodyPr wrap="square" bIns="0" rtlCol="0">
            <a:spAutoFit/>
          </a:bodyPr>
          <a:lstStyle/>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Aprobación del Marco Financiero Plurianual, Reglamento 2020/2094 del NG EU y Reglamento del MRR, proceso ratificación cada uno de los estados miembros.</a:t>
            </a:r>
          </a:p>
          <a:p>
            <a:pPr marL="342900" indent="-342900">
              <a:spcBef>
                <a:spcPts val="600"/>
              </a:spcBef>
              <a:buClr>
                <a:srgbClr val="C00000"/>
              </a:buClr>
              <a:buFont typeface="Wingdings" panose="05000000000000000000" pitchFamily="2" charset="2"/>
              <a:buChar char="§"/>
            </a:pPr>
            <a:r>
              <a:rPr lang="es-ES" sz="1600" b="1" dirty="0">
                <a:solidFill>
                  <a:schemeClr val="bg2"/>
                </a:solidFill>
                <a:latin typeface="Lato" panose="020B0604020202020204" charset="0"/>
                <a:ea typeface="Source Sans Pro" panose="020B0503030403020204" pitchFamily="34" charset="0"/>
              </a:rPr>
              <a:t>Presentación del Plan Nacional a la Comisión 31/04/21 </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Respuesta (2 meses Comisión + 1 mes Consejo) y acuerdos, anticipo 13% (</a:t>
            </a:r>
            <a:r>
              <a:rPr lang="es-ES" sz="1600" dirty="0" err="1">
                <a:solidFill>
                  <a:schemeClr val="bg2"/>
                </a:solidFill>
                <a:latin typeface="Lato" panose="020B0604020202020204" charset="0"/>
                <a:ea typeface="Source Sans Pro" panose="020B0503030403020204" pitchFamily="34" charset="0"/>
              </a:rPr>
              <a:t>aprox</a:t>
            </a:r>
            <a:r>
              <a:rPr lang="es-ES" sz="1600" dirty="0">
                <a:solidFill>
                  <a:schemeClr val="bg2"/>
                </a:solidFill>
                <a:latin typeface="Lato" panose="020B0604020202020204" charset="0"/>
                <a:ea typeface="Source Sans Pro" panose="020B0503030403020204" pitchFamily="34" charset="0"/>
              </a:rPr>
              <a:t> 07/21). </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Publicar los pliegos y condiciones de los fondos en “casa” (</a:t>
            </a:r>
            <a:r>
              <a:rPr lang="es-ES" sz="1600" dirty="0" err="1">
                <a:solidFill>
                  <a:schemeClr val="bg2"/>
                </a:solidFill>
                <a:latin typeface="Lato" panose="020B0604020202020204" charset="0"/>
                <a:ea typeface="Source Sans Pro" panose="020B0503030403020204" pitchFamily="34" charset="0"/>
              </a:rPr>
              <a:t>aprox</a:t>
            </a:r>
            <a:r>
              <a:rPr lang="es-ES" sz="1600" dirty="0">
                <a:solidFill>
                  <a:schemeClr val="bg2"/>
                </a:solidFill>
                <a:latin typeface="Lato" panose="020B0604020202020204" charset="0"/>
                <a:ea typeface="Source Sans Pro" panose="020B0503030403020204" pitchFamily="34" charset="0"/>
              </a:rPr>
              <a:t> 06/2021)</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Definiendo el proceso y gobernanza </a:t>
            </a:r>
            <a:r>
              <a:rPr lang="es-ES" sz="1600" dirty="0" err="1">
                <a:solidFill>
                  <a:schemeClr val="bg2"/>
                </a:solidFill>
                <a:latin typeface="Lato" panose="020B0604020202020204" charset="0"/>
                <a:ea typeface="Source Sans Pro" panose="020B0503030403020204" pitchFamily="34" charset="0"/>
              </a:rPr>
              <a:t>PERTEs</a:t>
            </a:r>
            <a:r>
              <a:rPr lang="es-ES" sz="1600" dirty="0">
                <a:solidFill>
                  <a:schemeClr val="bg2"/>
                </a:solidFill>
                <a:latin typeface="Lato" panose="020B0604020202020204" charset="0"/>
                <a:ea typeface="Source Sans Pro" panose="020B0503030403020204" pitchFamily="34" charset="0"/>
              </a:rPr>
              <a:t>, aprobación del primer programa de automoción  en breve.</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Avance Comisiones sectoriales con las CCAA, para iniciar el proceso de regulación de los Convenios.</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Verificar que se cumple la inversión (hitos semestrales intermedios de control).</a:t>
            </a:r>
          </a:p>
          <a:p>
            <a:pPr marL="342900" indent="-342900">
              <a:spcBef>
                <a:spcPts val="600"/>
              </a:spcBef>
              <a:buClr>
                <a:srgbClr val="C00000"/>
              </a:buClr>
              <a:buFont typeface="Wingdings" panose="05000000000000000000" pitchFamily="2" charset="2"/>
              <a:buChar char="§"/>
            </a:pPr>
            <a:r>
              <a:rPr lang="es-ES" sz="1600" dirty="0">
                <a:solidFill>
                  <a:schemeClr val="bg2"/>
                </a:solidFill>
                <a:latin typeface="Lato" panose="020B0604020202020204" charset="0"/>
                <a:ea typeface="Source Sans Pro" panose="020B0503030403020204" pitchFamily="34" charset="0"/>
              </a:rPr>
              <a:t>Ejecutar, justificar y certificar, mandar expedientes de vuelta a Bruselas.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31"/>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¿Cómo prepararnos?</a:t>
            </a:r>
            <a:endParaRPr dirty="0"/>
          </a:p>
        </p:txBody>
      </p:sp>
      <p:sp>
        <p:nvSpPr>
          <p:cNvPr id="324" name="Google Shape;324;p3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28" name="Google Shape;198;p23">
            <a:extLst>
              <a:ext uri="{FF2B5EF4-FFF2-40B4-BE49-F238E27FC236}">
                <a16:creationId xmlns:a16="http://schemas.microsoft.com/office/drawing/2014/main" id="{6A1D45BC-2A04-4BBD-96B4-11129D155EE6}"/>
              </a:ext>
            </a:extLst>
          </p:cNvPr>
          <p:cNvSpPr txBox="1">
            <a:spLocks noGrp="1"/>
          </p:cNvSpPr>
          <p:nvPr>
            <p:ph type="body" idx="1"/>
          </p:nvPr>
        </p:nvSpPr>
        <p:spPr>
          <a:xfrm>
            <a:off x="1450715" y="4084973"/>
            <a:ext cx="7169179" cy="93610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700" dirty="0">
                <a:solidFill>
                  <a:schemeClr val="bg2"/>
                </a:solidFill>
                <a:latin typeface="Lato" panose="020B0604020202020204" charset="0"/>
              </a:rPr>
              <a:t>Clave </a:t>
            </a:r>
            <a:r>
              <a:rPr lang="es-ES" sz="1700" b="1" dirty="0">
                <a:solidFill>
                  <a:schemeClr val="bg2"/>
                </a:solidFill>
                <a:latin typeface="Lato" panose="020B0604020202020204" charset="0"/>
              </a:rPr>
              <a:t>valorar sinergias y alianzas con agentes de nuestro entorno</a:t>
            </a:r>
            <a:r>
              <a:rPr lang="es-ES" sz="1700" dirty="0">
                <a:solidFill>
                  <a:schemeClr val="bg2"/>
                </a:solidFill>
                <a:latin typeface="Lato" panose="020B0604020202020204" charset="0"/>
              </a:rPr>
              <a:t>: proveedores, clientes, centros tecnológicos, … iniciativas colaborativas.</a:t>
            </a:r>
          </a:p>
        </p:txBody>
      </p:sp>
      <p:pic>
        <p:nvPicPr>
          <p:cNvPr id="29" name="Imagen 28" descr="Un árbol en un parque&#10;&#10;Descripción generada automáticamente con confianza media">
            <a:extLst>
              <a:ext uri="{FF2B5EF4-FFF2-40B4-BE49-F238E27FC236}">
                <a16:creationId xmlns:a16="http://schemas.microsoft.com/office/drawing/2014/main" id="{AB5CEEB0-4CA7-4FEE-8D3A-ADE53C211C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76256" y="1347614"/>
            <a:ext cx="1802136" cy="2088170"/>
          </a:xfrm>
          <a:prstGeom prst="rect">
            <a:avLst/>
          </a:prstGeom>
        </p:spPr>
      </p:pic>
      <p:sp>
        <p:nvSpPr>
          <p:cNvPr id="30" name="Google Shape;198;p23">
            <a:extLst>
              <a:ext uri="{FF2B5EF4-FFF2-40B4-BE49-F238E27FC236}">
                <a16:creationId xmlns:a16="http://schemas.microsoft.com/office/drawing/2014/main" id="{4A90B0E0-E7CF-4C81-8994-F13FD65F52A3}"/>
              </a:ext>
            </a:extLst>
          </p:cNvPr>
          <p:cNvSpPr txBox="1">
            <a:spLocks/>
          </p:cNvSpPr>
          <p:nvPr/>
        </p:nvSpPr>
        <p:spPr>
          <a:xfrm>
            <a:off x="1450715" y="1264784"/>
            <a:ext cx="5295461" cy="293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1pPr>
            <a:lvl2pPr marL="914400" marR="0" lvl="1"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2pPr>
            <a:lvl3pPr marL="1371600" marR="0" lvl="2"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3pPr>
            <a:lvl4pPr marL="1828800" marR="0" lvl="3"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4pPr>
            <a:lvl5pPr marL="2286000" marR="0" lvl="4"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5pPr>
            <a:lvl6pPr marL="2743200" marR="0" lvl="5" indent="-292100" algn="l" rtl="0">
              <a:lnSpc>
                <a:spcPct val="100000"/>
              </a:lnSpc>
              <a:spcBef>
                <a:spcPts val="0"/>
              </a:spcBef>
              <a:spcAft>
                <a:spcPts val="0"/>
              </a:spcAft>
              <a:buClr>
                <a:srgbClr val="D9D9D9"/>
              </a:buClr>
              <a:buSzPts val="1000"/>
              <a:buFont typeface="Lato"/>
              <a:buChar char="■"/>
              <a:defRPr sz="1000" b="0" i="0" u="none" strike="noStrike" cap="none">
                <a:solidFill>
                  <a:srgbClr val="434343"/>
                </a:solidFill>
                <a:latin typeface="Lato"/>
                <a:ea typeface="Lato"/>
                <a:cs typeface="Lato"/>
                <a:sym typeface="Lato"/>
              </a:defRPr>
            </a:lvl6pPr>
            <a:lvl7pPr marL="3200400" marR="0" lvl="6" indent="-292100" algn="l" rtl="0">
              <a:lnSpc>
                <a:spcPct val="100000"/>
              </a:lnSpc>
              <a:spcBef>
                <a:spcPts val="0"/>
              </a:spcBef>
              <a:spcAft>
                <a:spcPts val="0"/>
              </a:spcAft>
              <a:buClr>
                <a:srgbClr val="D9D9D9"/>
              </a:buClr>
              <a:buSzPts val="1000"/>
              <a:buFont typeface="Lato"/>
              <a:buChar char="●"/>
              <a:defRPr sz="1000" b="0" i="0" u="none" strike="noStrike" cap="none">
                <a:solidFill>
                  <a:srgbClr val="434343"/>
                </a:solidFill>
                <a:latin typeface="Lato"/>
                <a:ea typeface="Lato"/>
                <a:cs typeface="Lato"/>
                <a:sym typeface="Lato"/>
              </a:defRPr>
            </a:lvl7pPr>
            <a:lvl8pPr marL="3657600" marR="0" lvl="7"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8pPr>
            <a:lvl9pPr marL="4114800" marR="0" lvl="8" indent="-317500" algn="l" rtl="0">
              <a:lnSpc>
                <a:spcPct val="100000"/>
              </a:lnSpc>
              <a:spcBef>
                <a:spcPts val="0"/>
              </a:spcBef>
              <a:spcAft>
                <a:spcPts val="0"/>
              </a:spcAft>
              <a:buClr>
                <a:srgbClr val="D9D9D9"/>
              </a:buClr>
              <a:buSzPts val="1400"/>
              <a:buFont typeface="Lato"/>
              <a:buChar char="■"/>
              <a:defRPr sz="1400" b="0" i="0" u="none" strike="noStrike" cap="none">
                <a:solidFill>
                  <a:srgbClr val="434343"/>
                </a:solidFill>
                <a:latin typeface="Lato"/>
                <a:ea typeface="Lato"/>
                <a:cs typeface="Lato"/>
                <a:sym typeface="Lato"/>
              </a:defRPr>
            </a:lvl9pPr>
          </a:lstStyle>
          <a:p>
            <a:pPr marL="0" indent="0">
              <a:buFont typeface="Lato"/>
              <a:buNone/>
            </a:pPr>
            <a:r>
              <a:rPr lang="es-ES" sz="1700" dirty="0">
                <a:solidFill>
                  <a:schemeClr val="bg2"/>
                </a:solidFill>
                <a:latin typeface="Lato" panose="020B0604020202020204" charset="0"/>
              </a:rPr>
              <a:t>Trabajar desde hoy en configurar una base de partida sólida a través de un enfoque en “árbol”:</a:t>
            </a:r>
          </a:p>
          <a:p>
            <a:pPr marL="0" indent="0">
              <a:buFont typeface="Lato"/>
              <a:buNone/>
            </a:pPr>
            <a:r>
              <a:rPr lang="es-ES" sz="1700" dirty="0">
                <a:solidFill>
                  <a:schemeClr val="bg2"/>
                </a:solidFill>
                <a:latin typeface="Lato" panose="020B0604020202020204" charset="0"/>
              </a:rPr>
              <a:t>a) Comenzando con la </a:t>
            </a:r>
            <a:r>
              <a:rPr lang="es-ES" sz="1700" b="1" dirty="0">
                <a:solidFill>
                  <a:schemeClr val="bg2"/>
                </a:solidFill>
                <a:latin typeface="Lato" panose="020B0604020202020204" charset="0"/>
              </a:rPr>
              <a:t>configuración del “tronco” - Plan Estratégico de Inversiones</a:t>
            </a:r>
            <a:r>
              <a:rPr lang="es-ES" sz="1700" dirty="0">
                <a:solidFill>
                  <a:schemeClr val="bg2"/>
                </a:solidFill>
                <a:latin typeface="Lato" panose="020B0604020202020204" charset="0"/>
              </a:rPr>
              <a:t> “realistas y realizables” que recoja nuestras capacidades y fortalezas, así como las debilidades a superar, con foco en los ejes de digitalización y transición ecológica.</a:t>
            </a:r>
          </a:p>
          <a:p>
            <a:pPr marL="0" indent="0">
              <a:buFont typeface="Lato"/>
              <a:buNone/>
            </a:pPr>
            <a:r>
              <a:rPr lang="es-ES" sz="1700" dirty="0">
                <a:solidFill>
                  <a:schemeClr val="bg2"/>
                </a:solidFill>
                <a:latin typeface="Lato" panose="020B0604020202020204" charset="0"/>
              </a:rPr>
              <a:t>b) Posteriormente configurar las </a:t>
            </a:r>
            <a:r>
              <a:rPr lang="es-ES" sz="1700" b="1" dirty="0">
                <a:solidFill>
                  <a:schemeClr val="bg2"/>
                </a:solidFill>
                <a:latin typeface="Lato" panose="020B0604020202020204" charset="0"/>
              </a:rPr>
              <a:t>“ramas” – proyectos</a:t>
            </a:r>
            <a:r>
              <a:rPr lang="es-ES" sz="1700" dirty="0">
                <a:solidFill>
                  <a:schemeClr val="bg2"/>
                </a:solidFill>
                <a:latin typeface="Lato" panose="020B0604020202020204" charset="0"/>
              </a:rPr>
              <a:t>, con los que poder acudir a las diferentes convocatorias.</a:t>
            </a:r>
          </a:p>
        </p:txBody>
      </p:sp>
      <p:grpSp>
        <p:nvGrpSpPr>
          <p:cNvPr id="31" name="Google Shape;215;p25">
            <a:extLst>
              <a:ext uri="{FF2B5EF4-FFF2-40B4-BE49-F238E27FC236}">
                <a16:creationId xmlns:a16="http://schemas.microsoft.com/office/drawing/2014/main" id="{BA00CCFC-C698-44B1-941B-BE9DE14E685A}"/>
              </a:ext>
            </a:extLst>
          </p:cNvPr>
          <p:cNvGrpSpPr/>
          <p:nvPr/>
        </p:nvGrpSpPr>
        <p:grpSpPr>
          <a:xfrm>
            <a:off x="8141260" y="590035"/>
            <a:ext cx="431172" cy="413599"/>
            <a:chOff x="5241175" y="4959100"/>
            <a:chExt cx="539775" cy="517775"/>
          </a:xfrm>
        </p:grpSpPr>
        <p:sp>
          <p:nvSpPr>
            <p:cNvPr id="32" name="Google Shape;216;p25">
              <a:extLst>
                <a:ext uri="{FF2B5EF4-FFF2-40B4-BE49-F238E27FC236}">
                  <a16:creationId xmlns:a16="http://schemas.microsoft.com/office/drawing/2014/main" id="{8261D129-0FA5-46C2-B1B3-DDEED8B3BC08}"/>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p25">
              <a:extLst>
                <a:ext uri="{FF2B5EF4-FFF2-40B4-BE49-F238E27FC236}">
                  <a16:creationId xmlns:a16="http://schemas.microsoft.com/office/drawing/2014/main" id="{990ED0A9-0D4A-45CA-BA5A-CD36C4A43EE0}"/>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p25">
              <a:extLst>
                <a:ext uri="{FF2B5EF4-FFF2-40B4-BE49-F238E27FC236}">
                  <a16:creationId xmlns:a16="http://schemas.microsoft.com/office/drawing/2014/main" id="{E14A5227-D68C-4048-9FFB-FFB16B17AE7E}"/>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9;p25">
              <a:extLst>
                <a:ext uri="{FF2B5EF4-FFF2-40B4-BE49-F238E27FC236}">
                  <a16:creationId xmlns:a16="http://schemas.microsoft.com/office/drawing/2014/main" id="{163DF819-29C5-4852-B306-0AF0A7294DC5}"/>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0;p25">
              <a:extLst>
                <a:ext uri="{FF2B5EF4-FFF2-40B4-BE49-F238E27FC236}">
                  <a16:creationId xmlns:a16="http://schemas.microsoft.com/office/drawing/2014/main" id="{00C34B07-2EE9-4C27-BF32-0193DA6526BC}"/>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p25">
              <a:extLst>
                <a:ext uri="{FF2B5EF4-FFF2-40B4-BE49-F238E27FC236}">
                  <a16:creationId xmlns:a16="http://schemas.microsoft.com/office/drawing/2014/main" id="{056939BB-1A4C-47C0-9F2F-157BB80688AE}"/>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377" name="Google Shape;377;p36"/>
          <p:cNvSpPr txBox="1">
            <a:spLocks noGrp="1"/>
          </p:cNvSpPr>
          <p:nvPr>
            <p:ph type="ctrTitle" idx="4294967295"/>
          </p:nvPr>
        </p:nvSpPr>
        <p:spPr>
          <a:xfrm>
            <a:off x="1504677" y="569850"/>
            <a:ext cx="72456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a:solidFill>
                  <a:srgbClr val="CC0000"/>
                </a:solidFill>
                <a:latin typeface="Lato"/>
                <a:ea typeface="Lato"/>
                <a:cs typeface="Lato"/>
                <a:sym typeface="Lato"/>
              </a:rPr>
              <a:t>Eskerrik asko!</a:t>
            </a:r>
            <a:endParaRPr sz="7200">
              <a:solidFill>
                <a:srgbClr val="CC0000"/>
              </a:solidFill>
              <a:latin typeface="Lato"/>
              <a:ea typeface="Lato"/>
              <a:cs typeface="Lato"/>
              <a:sym typeface="Lato"/>
            </a:endParaRPr>
          </a:p>
        </p:txBody>
      </p:sp>
      <p:sp>
        <p:nvSpPr>
          <p:cNvPr id="378" name="Google Shape;378;p36"/>
          <p:cNvSpPr txBox="1">
            <a:spLocks noGrp="1"/>
          </p:cNvSpPr>
          <p:nvPr>
            <p:ph type="subTitle" idx="4294967295"/>
          </p:nvPr>
        </p:nvSpPr>
        <p:spPr>
          <a:xfrm>
            <a:off x="1591105" y="2017959"/>
            <a:ext cx="7192200" cy="197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Lato"/>
                <a:ea typeface="Lato"/>
                <a:cs typeface="Lato"/>
                <a:sym typeface="Lato"/>
              </a:rPr>
              <a:t>¿Alguna pregunta?</a:t>
            </a:r>
            <a:endParaRPr b="1" dirty="0">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 dirty="0">
                <a:latin typeface="Lato"/>
                <a:ea typeface="Lato"/>
                <a:cs typeface="Lato"/>
                <a:sym typeface="Lato"/>
              </a:rPr>
              <a:t>Me puedes encontrar aquí:</a:t>
            </a:r>
            <a:endParaRPr dirty="0">
              <a:latin typeface="Lato"/>
              <a:ea typeface="Lato"/>
              <a:cs typeface="Lato"/>
              <a:sym typeface="Lato"/>
            </a:endParaRPr>
          </a:p>
          <a:p>
            <a:pPr marL="457200" lvl="0" indent="-393700" algn="l" rtl="0">
              <a:spcBef>
                <a:spcPts val="600"/>
              </a:spcBef>
              <a:spcAft>
                <a:spcPts val="0"/>
              </a:spcAft>
              <a:buSzPts val="2600"/>
              <a:buFont typeface="Lato"/>
              <a:buChar char="▪"/>
            </a:pPr>
            <a:r>
              <a:rPr lang="es-ES" dirty="0">
                <a:latin typeface="Lato"/>
                <a:ea typeface="Lato"/>
                <a:cs typeface="Lato"/>
                <a:sym typeface="Lato"/>
              </a:rPr>
              <a:t>n</a:t>
            </a:r>
            <a:r>
              <a:rPr lang="en" dirty="0">
                <a:latin typeface="Lato"/>
                <a:ea typeface="Lato"/>
                <a:cs typeface="Lato"/>
                <a:sym typeface="Lato"/>
              </a:rPr>
              <a:t>oelia.escobar@incotec.es</a:t>
            </a:r>
            <a:endParaRPr dirty="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body" idx="1"/>
          </p:nvPr>
        </p:nvSpPr>
        <p:spPr>
          <a:xfrm>
            <a:off x="3491880" y="267494"/>
            <a:ext cx="5184576" cy="435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600" dirty="0">
                <a:solidFill>
                  <a:schemeClr val="bg2"/>
                </a:solidFill>
              </a:rPr>
              <a:t>“De lo que se trata aquí es de sentar juntos las bases para nuestro futuro — y, al mismo tiempo, de reaccionar adecuadamente a una situación de crisis claramente delimitada, extraordinaria y que no es culpa de nadie.</a:t>
            </a:r>
          </a:p>
          <a:p>
            <a:pPr marL="0" lvl="0" indent="0" algn="l" rtl="0">
              <a:spcBef>
                <a:spcPts val="600"/>
              </a:spcBef>
              <a:spcAft>
                <a:spcPts val="0"/>
              </a:spcAft>
              <a:buNone/>
            </a:pPr>
            <a:r>
              <a:rPr lang="es-ES" sz="1600" dirty="0">
                <a:solidFill>
                  <a:schemeClr val="bg2"/>
                </a:solidFill>
              </a:rPr>
              <a:t>Redescubramos la fuerza que emana de la idea de una Europa unida.</a:t>
            </a:r>
          </a:p>
          <a:p>
            <a:pPr marL="0" lvl="0" indent="0" algn="l" rtl="0">
              <a:spcBef>
                <a:spcPts val="600"/>
              </a:spcBef>
              <a:spcAft>
                <a:spcPts val="0"/>
              </a:spcAft>
              <a:buNone/>
            </a:pPr>
            <a:r>
              <a:rPr lang="es-ES" sz="1600" dirty="0">
                <a:solidFill>
                  <a:schemeClr val="bg2"/>
                </a:solidFill>
              </a:rPr>
              <a:t>La crisis a la que nos enfrentamos es enorme.</a:t>
            </a:r>
          </a:p>
          <a:p>
            <a:pPr marL="0" lvl="0" indent="0" algn="l" rtl="0">
              <a:spcBef>
                <a:spcPts val="600"/>
              </a:spcBef>
              <a:spcAft>
                <a:spcPts val="0"/>
              </a:spcAft>
              <a:buNone/>
            </a:pPr>
            <a:r>
              <a:rPr lang="es-ES" sz="1600" dirty="0">
                <a:solidFill>
                  <a:schemeClr val="bg2"/>
                </a:solidFill>
              </a:rPr>
              <a:t>Pero igualmente enormes son la oportunidad que supone para Europa y nuestra responsabilidad de hacer lo correcto en esta situación.</a:t>
            </a:r>
          </a:p>
          <a:p>
            <a:pPr marL="0" lvl="0" indent="0" algn="l" rtl="0">
              <a:spcBef>
                <a:spcPts val="600"/>
              </a:spcBef>
              <a:spcAft>
                <a:spcPts val="0"/>
              </a:spcAft>
              <a:buNone/>
            </a:pPr>
            <a:r>
              <a:rPr lang="es-ES" sz="1600" dirty="0">
                <a:solidFill>
                  <a:schemeClr val="bg2"/>
                </a:solidFill>
              </a:rPr>
              <a:t>Podemos colocar ahora la primera piedra para una Unión climáticamente neutra, digital y más robusta que nunca antes”.</a:t>
            </a:r>
          </a:p>
          <a:p>
            <a:pPr marL="0" lvl="0" indent="0" algn="r" rtl="0">
              <a:spcBef>
                <a:spcPts val="600"/>
              </a:spcBef>
              <a:spcAft>
                <a:spcPts val="0"/>
              </a:spcAft>
              <a:buNone/>
            </a:pPr>
            <a:r>
              <a:rPr lang="es-ES" sz="1400" i="1" dirty="0">
                <a:solidFill>
                  <a:schemeClr val="bg2"/>
                </a:solidFill>
              </a:rPr>
              <a:t>Discurso de la presidenta </a:t>
            </a:r>
            <a:r>
              <a:rPr lang="es-ES" sz="1400" i="1" dirty="0" err="1">
                <a:solidFill>
                  <a:schemeClr val="bg2"/>
                </a:solidFill>
              </a:rPr>
              <a:t>Von</a:t>
            </a:r>
            <a:r>
              <a:rPr lang="es-ES" sz="1400" i="1" dirty="0">
                <a:solidFill>
                  <a:schemeClr val="bg2"/>
                </a:solidFill>
              </a:rPr>
              <a:t> </a:t>
            </a:r>
            <a:r>
              <a:rPr lang="es-ES" sz="1400" i="1" dirty="0" err="1">
                <a:solidFill>
                  <a:schemeClr val="bg2"/>
                </a:solidFill>
              </a:rPr>
              <a:t>der</a:t>
            </a:r>
            <a:r>
              <a:rPr lang="es-ES" sz="1400" i="1" dirty="0">
                <a:solidFill>
                  <a:schemeClr val="bg2"/>
                </a:solidFill>
              </a:rPr>
              <a:t> </a:t>
            </a:r>
            <a:r>
              <a:rPr lang="es-ES" sz="1400" i="1" dirty="0" err="1">
                <a:solidFill>
                  <a:schemeClr val="bg2"/>
                </a:solidFill>
              </a:rPr>
              <a:t>Leyen</a:t>
            </a:r>
            <a:r>
              <a:rPr lang="es-ES" sz="1400" i="1" dirty="0">
                <a:solidFill>
                  <a:schemeClr val="bg2"/>
                </a:solidFill>
              </a:rPr>
              <a:t> en la sesión plenaria del Parlamento Europeo sobre el paquete de recuperación UE </a:t>
            </a:r>
            <a:r>
              <a:rPr lang="es-ES" sz="1200" i="1" dirty="0">
                <a:solidFill>
                  <a:schemeClr val="bg2"/>
                </a:solidFill>
              </a:rPr>
              <a:t>(mayo 2020)</a:t>
            </a:r>
          </a:p>
        </p:txBody>
      </p:sp>
      <p:sp>
        <p:nvSpPr>
          <p:cNvPr id="134" name="Google Shape;134;p1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4499992" y="481739"/>
            <a:ext cx="34608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Indice</a:t>
            </a:r>
            <a:endParaRPr sz="3000" dirty="0"/>
          </a:p>
        </p:txBody>
      </p:sp>
      <p:sp>
        <p:nvSpPr>
          <p:cNvPr id="198" name="Google Shape;198;p23"/>
          <p:cNvSpPr txBox="1">
            <a:spLocks noGrp="1"/>
          </p:cNvSpPr>
          <p:nvPr>
            <p:ph type="body" idx="1"/>
          </p:nvPr>
        </p:nvSpPr>
        <p:spPr>
          <a:xfrm>
            <a:off x="4679504" y="1406482"/>
            <a:ext cx="4356992" cy="293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400" b="1" dirty="0">
                <a:solidFill>
                  <a:schemeClr val="bg2"/>
                </a:solidFill>
              </a:rPr>
              <a:t>1. </a:t>
            </a:r>
            <a:r>
              <a:rPr lang="es-ES" sz="2400" b="1" dirty="0" err="1">
                <a:solidFill>
                  <a:schemeClr val="bg2"/>
                </a:solidFill>
              </a:rPr>
              <a:t>NextGenerationEU</a:t>
            </a:r>
            <a:endParaRPr lang="es-ES" sz="2400" b="1" dirty="0">
              <a:solidFill>
                <a:schemeClr val="bg2"/>
              </a:solidFill>
            </a:endParaRPr>
          </a:p>
          <a:p>
            <a:pPr marL="0" lvl="0" indent="0" algn="l" rtl="0">
              <a:spcBef>
                <a:spcPts val="600"/>
              </a:spcBef>
              <a:spcAft>
                <a:spcPts val="0"/>
              </a:spcAft>
              <a:buNone/>
            </a:pPr>
            <a:r>
              <a:rPr lang="es-ES" sz="2400" b="1" dirty="0">
                <a:solidFill>
                  <a:schemeClr val="bg2"/>
                </a:solidFill>
              </a:rPr>
              <a:t>2. PNRR</a:t>
            </a:r>
          </a:p>
          <a:p>
            <a:pPr marL="0" lvl="0" indent="0" algn="l" rtl="0">
              <a:spcBef>
                <a:spcPts val="600"/>
              </a:spcBef>
              <a:spcAft>
                <a:spcPts val="0"/>
              </a:spcAft>
              <a:buNone/>
            </a:pPr>
            <a:r>
              <a:rPr lang="es-ES" sz="2400" b="1" dirty="0">
                <a:solidFill>
                  <a:schemeClr val="bg2"/>
                </a:solidFill>
              </a:rPr>
              <a:t>3. ¿Cómo acceder a los fondos?</a:t>
            </a:r>
          </a:p>
        </p:txBody>
      </p:sp>
      <p:sp>
        <p:nvSpPr>
          <p:cNvPr id="199" name="Google Shape;199;p23"/>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8" name="Google Shape;177;p21">
            <a:extLst>
              <a:ext uri="{FF2B5EF4-FFF2-40B4-BE49-F238E27FC236}">
                <a16:creationId xmlns:a16="http://schemas.microsoft.com/office/drawing/2014/main" id="{797F3FCE-D093-4B72-A81E-2F29D10B01DF}"/>
              </a:ext>
            </a:extLst>
          </p:cNvPr>
          <p:cNvGrpSpPr/>
          <p:nvPr/>
        </p:nvGrpSpPr>
        <p:grpSpPr>
          <a:xfrm>
            <a:off x="8247163" y="629034"/>
            <a:ext cx="205851" cy="335576"/>
            <a:chOff x="6730350" y="2315900"/>
            <a:chExt cx="257700" cy="420100"/>
          </a:xfrm>
        </p:grpSpPr>
        <p:sp>
          <p:nvSpPr>
            <p:cNvPr id="9" name="Google Shape;178;p21">
              <a:extLst>
                <a:ext uri="{FF2B5EF4-FFF2-40B4-BE49-F238E27FC236}">
                  <a16:creationId xmlns:a16="http://schemas.microsoft.com/office/drawing/2014/main" id="{CF2F6956-B5D8-4C86-A8BD-24A954D8B6B0}"/>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p21">
              <a:extLst>
                <a:ext uri="{FF2B5EF4-FFF2-40B4-BE49-F238E27FC236}">
                  <a16:creationId xmlns:a16="http://schemas.microsoft.com/office/drawing/2014/main" id="{A2DD4EB5-827B-4BA7-B5BC-A8FAADE6F112}"/>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21">
              <a:extLst>
                <a:ext uri="{FF2B5EF4-FFF2-40B4-BE49-F238E27FC236}">
                  <a16:creationId xmlns:a16="http://schemas.microsoft.com/office/drawing/2014/main" id="{EAA02A68-C5F6-4CDB-8B61-8E58A79557EA}"/>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p21">
              <a:extLst>
                <a:ext uri="{FF2B5EF4-FFF2-40B4-BE49-F238E27FC236}">
                  <a16:creationId xmlns:a16="http://schemas.microsoft.com/office/drawing/2014/main" id="{C0F94A65-C26C-464E-A015-AF78F873064C}"/>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p21">
              <a:extLst>
                <a:ext uri="{FF2B5EF4-FFF2-40B4-BE49-F238E27FC236}">
                  <a16:creationId xmlns:a16="http://schemas.microsoft.com/office/drawing/2014/main" id="{1FDCDD21-3894-4DC3-9B92-51A844D712EF}"/>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048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 </a:t>
            </a:r>
            <a:r>
              <a:rPr lang="es-ES" dirty="0" err="1"/>
              <a:t>NextGenerationUE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err="1"/>
              <a:t>NextGenerationUE</a:t>
            </a:r>
            <a:r>
              <a:rPr lang="es-ES" dirty="0"/>
              <a:t>: Importe</a:t>
            </a:r>
            <a:endParaRPr dirty="0"/>
          </a:p>
        </p:txBody>
      </p:sp>
      <p:sp>
        <p:nvSpPr>
          <p:cNvPr id="140" name="Google Shape;140;p19"/>
          <p:cNvSpPr txBox="1">
            <a:spLocks noGrp="1"/>
          </p:cNvSpPr>
          <p:nvPr>
            <p:ph type="body" idx="1"/>
          </p:nvPr>
        </p:nvSpPr>
        <p:spPr>
          <a:xfrm>
            <a:off x="1425598" y="1199541"/>
            <a:ext cx="7394874" cy="2938500"/>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s-ES" sz="2200" dirty="0">
                <a:solidFill>
                  <a:schemeClr val="bg2"/>
                </a:solidFill>
              </a:rPr>
              <a:t>España aspira a mas de 140.000 millones de euros de Europa en los próximos tres años:  72.000 millones de euros en transferencias y el resto en préstamos.</a:t>
            </a:r>
          </a:p>
          <a:p>
            <a:pPr marL="76200" lvl="0" indent="0" algn="l" rtl="0">
              <a:spcBef>
                <a:spcPts val="600"/>
              </a:spcBef>
              <a:spcAft>
                <a:spcPts val="0"/>
              </a:spcAft>
              <a:buSzPts val="2400"/>
              <a:buNone/>
            </a:pPr>
            <a:r>
              <a:rPr lang="es-ES" sz="2200" dirty="0">
                <a:solidFill>
                  <a:schemeClr val="bg2"/>
                </a:solidFill>
              </a:rPr>
              <a:t>El 70% de las transferencias de capital deberán asignarse entre el 2021 y el 2022, el restante 30% en el 2023. </a:t>
            </a:r>
          </a:p>
          <a:p>
            <a:pPr marL="76200" lvl="0" indent="0" algn="l" rtl="0">
              <a:spcBef>
                <a:spcPts val="600"/>
              </a:spcBef>
              <a:spcAft>
                <a:spcPts val="0"/>
              </a:spcAft>
              <a:buSzPts val="2400"/>
              <a:buNone/>
            </a:pPr>
            <a:r>
              <a:rPr lang="es-ES" sz="2200" dirty="0">
                <a:solidFill>
                  <a:schemeClr val="bg2"/>
                </a:solidFill>
              </a:rPr>
              <a:t>Préstamos a partir de 2024 y ejecución de acciones hasta el 2026.</a:t>
            </a:r>
          </a:p>
          <a:p>
            <a:pPr marL="76200" lvl="0" indent="0" algn="l" rtl="0">
              <a:spcBef>
                <a:spcPts val="600"/>
              </a:spcBef>
              <a:spcAft>
                <a:spcPts val="0"/>
              </a:spcAft>
              <a:buSzPts val="2400"/>
              <a:buNone/>
            </a:pPr>
            <a:r>
              <a:rPr lang="es-ES" sz="2200" b="1" dirty="0">
                <a:solidFill>
                  <a:schemeClr val="bg2"/>
                </a:solidFill>
              </a:rPr>
              <a:t>Algo más de 25.000 millones de euros/ año = 7X los 3.500 millones de euros año FEDER!!!.</a:t>
            </a:r>
          </a:p>
          <a:p>
            <a:pPr marL="76200" lvl="0" indent="0" algn="l" rtl="0">
              <a:spcBef>
                <a:spcPts val="600"/>
              </a:spcBef>
              <a:spcAft>
                <a:spcPts val="0"/>
              </a:spcAft>
              <a:buSzPts val="2400"/>
              <a:buNone/>
            </a:pPr>
            <a:endParaRPr sz="2200" dirty="0">
              <a:solidFill>
                <a:schemeClr val="bg2"/>
              </a:solidFill>
            </a:endParaRPr>
          </a:p>
        </p:txBody>
      </p:sp>
      <p:sp>
        <p:nvSpPr>
          <p:cNvPr id="141" name="Google Shape;141;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42" name="Google Shape;142;p19"/>
          <p:cNvGrpSpPr/>
          <p:nvPr/>
        </p:nvGrpSpPr>
        <p:grpSpPr>
          <a:xfrm>
            <a:off x="8180944" y="637329"/>
            <a:ext cx="336534" cy="318981"/>
            <a:chOff x="5300400" y="3670175"/>
            <a:chExt cx="421300" cy="399325"/>
          </a:xfrm>
        </p:grpSpPr>
        <p:sp>
          <p:nvSpPr>
            <p:cNvPr id="143" name="Google Shape;143;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1"/>
          <p:cNvSpPr txBox="1">
            <a:spLocks noGrp="1"/>
          </p:cNvSpPr>
          <p:nvPr>
            <p:ph type="body" idx="1"/>
          </p:nvPr>
        </p:nvSpPr>
        <p:spPr>
          <a:xfrm>
            <a:off x="1434194" y="1209900"/>
            <a:ext cx="7316206" cy="338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900" dirty="0">
                <a:solidFill>
                  <a:schemeClr val="bg2"/>
                </a:solidFill>
              </a:rPr>
              <a:t>En mayo de 2020 la CE propuso este instrumento temporal de recuperación, dotado con 750.000 millones de euros que se financiará mediante la emisión de deuda comunitaria. Su finalidad no es una mera política contra cíclica, sino la apuesta por la transformación del tejido productivo europeo, que le </a:t>
            </a:r>
            <a:r>
              <a:rPr lang="es-ES" sz="1900" b="1" dirty="0">
                <a:solidFill>
                  <a:schemeClr val="bg2"/>
                </a:solidFill>
              </a:rPr>
              <a:t>dote de mayores capacidades y resistencia para hacer frente a los nuevos desafíos</a:t>
            </a:r>
            <a:r>
              <a:rPr lang="es-ES" sz="1900" dirty="0">
                <a:solidFill>
                  <a:schemeClr val="bg2"/>
                </a:solidFill>
              </a:rPr>
              <a:t>.</a:t>
            </a:r>
          </a:p>
          <a:p>
            <a:pPr>
              <a:spcBef>
                <a:spcPts val="600"/>
              </a:spcBef>
              <a:buFont typeface="Arial"/>
              <a:buNone/>
              <a:defRPr/>
            </a:pPr>
            <a:r>
              <a:rPr lang="es-ES" sz="1900" dirty="0">
                <a:solidFill>
                  <a:schemeClr val="bg2"/>
                </a:solidFill>
                <a:latin typeface="Lato" panose="020B0604020202020204" charset="0"/>
                <a:ea typeface="Arial" charset="0"/>
                <a:cs typeface="Arial" charset="0"/>
              </a:rPr>
              <a:t>Sus </a:t>
            </a:r>
            <a:r>
              <a:rPr lang="es-ES" sz="1900" b="1" dirty="0">
                <a:solidFill>
                  <a:schemeClr val="bg2"/>
                </a:solidFill>
                <a:latin typeface="Lato" panose="020B0604020202020204" charset="0"/>
                <a:ea typeface="Arial" charset="0"/>
                <a:cs typeface="Arial" charset="0"/>
              </a:rPr>
              <a:t>objetivos</a:t>
            </a:r>
            <a:r>
              <a:rPr lang="es-ES" sz="1900" dirty="0">
                <a:solidFill>
                  <a:schemeClr val="bg2"/>
                </a:solidFill>
                <a:latin typeface="Lato" panose="020B0604020202020204" charset="0"/>
                <a:ea typeface="Arial" charset="0"/>
                <a:cs typeface="Arial" charset="0"/>
              </a:rPr>
              <a:t> son dos:</a:t>
            </a:r>
          </a:p>
          <a:p>
            <a:pPr marL="342900" indent="-342900">
              <a:spcBef>
                <a:spcPts val="600"/>
              </a:spcBef>
              <a:buFont typeface="Wingdings" panose="05000000000000000000" pitchFamily="2" charset="2"/>
              <a:buChar char="ü"/>
              <a:defRPr/>
            </a:pPr>
            <a:r>
              <a:rPr lang="es-ES" sz="1900" dirty="0">
                <a:solidFill>
                  <a:schemeClr val="bg2"/>
                </a:solidFill>
                <a:latin typeface="Lato" panose="020B0604020202020204" charset="0"/>
                <a:ea typeface="Arial" charset="0"/>
                <a:cs typeface="Arial" charset="0"/>
              </a:rPr>
              <a:t>alcanzar la </a:t>
            </a:r>
            <a:r>
              <a:rPr lang="es-ES" sz="1900" b="1" dirty="0">
                <a:solidFill>
                  <a:schemeClr val="bg2"/>
                </a:solidFill>
                <a:latin typeface="Lato" panose="020B0604020202020204" charset="0"/>
                <a:ea typeface="Arial" charset="0"/>
                <a:cs typeface="Arial" charset="0"/>
              </a:rPr>
              <a:t>neutralidad climática en Europa en 2050</a:t>
            </a:r>
            <a:r>
              <a:rPr lang="es-ES" sz="1900" dirty="0">
                <a:solidFill>
                  <a:schemeClr val="bg2"/>
                </a:solidFill>
                <a:latin typeface="Lato" panose="020B0604020202020204" charset="0"/>
                <a:ea typeface="Arial" charset="0"/>
                <a:cs typeface="Arial" charset="0"/>
              </a:rPr>
              <a:t>,</a:t>
            </a:r>
          </a:p>
          <a:p>
            <a:pPr marL="342900" indent="-342900">
              <a:spcBef>
                <a:spcPts val="600"/>
              </a:spcBef>
              <a:buFont typeface="Wingdings" panose="05000000000000000000" pitchFamily="2" charset="2"/>
              <a:buChar char="ü"/>
              <a:defRPr/>
            </a:pPr>
            <a:r>
              <a:rPr lang="es-ES" sz="1900" b="1" dirty="0">
                <a:solidFill>
                  <a:schemeClr val="bg2"/>
                </a:solidFill>
                <a:latin typeface="Lato" panose="020B0604020202020204" charset="0"/>
                <a:ea typeface="Arial" charset="0"/>
                <a:cs typeface="Arial" charset="0"/>
              </a:rPr>
              <a:t>acelerar la transformación digital de la economía</a:t>
            </a:r>
            <a:r>
              <a:rPr lang="es-ES" sz="1900" dirty="0">
                <a:solidFill>
                  <a:schemeClr val="bg2"/>
                </a:solidFill>
                <a:latin typeface="Lato" panose="020B0604020202020204" charset="0"/>
                <a:ea typeface="Arial" charset="0"/>
                <a:cs typeface="Arial" charset="0"/>
              </a:rPr>
              <a:t>, trasladando sus beneficios a los ciudadanos y empresas.</a:t>
            </a:r>
          </a:p>
          <a:p>
            <a:pPr marL="0" lvl="0" indent="0" algn="l" rtl="0">
              <a:spcBef>
                <a:spcPts val="600"/>
              </a:spcBef>
              <a:spcAft>
                <a:spcPts val="0"/>
              </a:spcAft>
              <a:buNone/>
            </a:pPr>
            <a:endParaRPr sz="1900" dirty="0">
              <a:solidFill>
                <a:schemeClr val="bg2"/>
              </a:solidFill>
            </a:endParaRPr>
          </a:p>
        </p:txBody>
      </p:sp>
      <p:sp>
        <p:nvSpPr>
          <p:cNvPr id="174" name="Google Shape;174;p21"/>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err="1"/>
              <a:t>NextGenerationUE</a:t>
            </a:r>
            <a:r>
              <a:rPr lang="es-ES" dirty="0"/>
              <a:t>: Objetivos</a:t>
            </a:r>
            <a:endParaRPr dirty="0"/>
          </a:p>
        </p:txBody>
      </p:sp>
      <p:sp>
        <p:nvSpPr>
          <p:cNvPr id="176" name="Google Shape;176;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77" name="Google Shape;177;p21"/>
          <p:cNvGrpSpPr/>
          <p:nvPr/>
        </p:nvGrpSpPr>
        <p:grpSpPr>
          <a:xfrm>
            <a:off x="8247163" y="629034"/>
            <a:ext cx="205851" cy="335576"/>
            <a:chOff x="6730350" y="2315900"/>
            <a:chExt cx="257700" cy="420100"/>
          </a:xfrm>
        </p:grpSpPr>
        <p:sp>
          <p:nvSpPr>
            <p:cNvPr id="178" name="Google Shape;178;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err="1"/>
              <a:t>NextGenerationUE</a:t>
            </a:r>
            <a:r>
              <a:rPr lang="es-ES" dirty="0"/>
              <a:t>: Pilares</a:t>
            </a:r>
            <a:endParaRPr dirty="0"/>
          </a:p>
        </p:txBody>
      </p:sp>
      <p:sp>
        <p:nvSpPr>
          <p:cNvPr id="188" name="Google Shape;188;p22"/>
          <p:cNvSpPr txBox="1">
            <a:spLocks noGrp="1"/>
          </p:cNvSpPr>
          <p:nvPr>
            <p:ph type="body" idx="1"/>
          </p:nvPr>
        </p:nvSpPr>
        <p:spPr>
          <a:xfrm>
            <a:off x="1560174" y="1375225"/>
            <a:ext cx="2364613"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b="1" dirty="0">
              <a:solidFill>
                <a:schemeClr val="bg2"/>
              </a:solidFill>
            </a:endParaRPr>
          </a:p>
          <a:p>
            <a:pPr marL="0" lvl="0" indent="0" algn="l" rtl="0">
              <a:spcBef>
                <a:spcPts val="600"/>
              </a:spcBef>
              <a:spcAft>
                <a:spcPts val="0"/>
              </a:spcAft>
              <a:buNone/>
            </a:pPr>
            <a:r>
              <a:rPr lang="es-ES" sz="1600" b="1" dirty="0">
                <a:solidFill>
                  <a:schemeClr val="bg2"/>
                </a:solidFill>
              </a:rPr>
              <a:t>Pilar 1: Apoyar a los Estados miembros en su recuperación</a:t>
            </a:r>
            <a:r>
              <a:rPr lang="es-ES" sz="1600" dirty="0">
                <a:solidFill>
                  <a:schemeClr val="bg2"/>
                </a:solidFill>
              </a:rPr>
              <a:t>. </a:t>
            </a:r>
          </a:p>
          <a:p>
            <a:pPr marL="0" lvl="0" indent="0" algn="l" rtl="0">
              <a:spcBef>
                <a:spcPts val="600"/>
              </a:spcBef>
              <a:spcAft>
                <a:spcPts val="0"/>
              </a:spcAft>
              <a:buNone/>
            </a:pPr>
            <a:r>
              <a:rPr lang="es-ES" sz="1600" dirty="0">
                <a:solidFill>
                  <a:schemeClr val="bg2"/>
                </a:solidFill>
              </a:rPr>
              <a:t>Reparar los daños y salir reforzados de la crisis. Este es el pilar con mayor dotación, representando casi el 90% del total.</a:t>
            </a:r>
          </a:p>
        </p:txBody>
      </p:sp>
      <p:sp>
        <p:nvSpPr>
          <p:cNvPr id="189" name="Google Shape;189;p22"/>
          <p:cNvSpPr txBox="1">
            <a:spLocks noGrp="1"/>
          </p:cNvSpPr>
          <p:nvPr>
            <p:ph type="body" idx="2"/>
          </p:nvPr>
        </p:nvSpPr>
        <p:spPr>
          <a:xfrm>
            <a:off x="3924788" y="1375225"/>
            <a:ext cx="2389237"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b="1" dirty="0">
              <a:solidFill>
                <a:schemeClr val="bg2"/>
              </a:solidFill>
            </a:endParaRPr>
          </a:p>
          <a:p>
            <a:pPr marL="0" lvl="0" indent="0" algn="l" rtl="0">
              <a:spcBef>
                <a:spcPts val="600"/>
              </a:spcBef>
              <a:spcAft>
                <a:spcPts val="0"/>
              </a:spcAft>
              <a:buNone/>
            </a:pPr>
            <a:r>
              <a:rPr lang="es-ES" sz="1600" b="1" dirty="0">
                <a:solidFill>
                  <a:schemeClr val="bg2"/>
                </a:solidFill>
              </a:rPr>
              <a:t>Pilar 2: Relanzar la economía y apoyar la inversión privada.</a:t>
            </a:r>
          </a:p>
          <a:p>
            <a:pPr marL="0" lvl="0" indent="0" algn="l" rtl="0">
              <a:spcBef>
                <a:spcPts val="600"/>
              </a:spcBef>
              <a:spcAft>
                <a:spcPts val="0"/>
              </a:spcAft>
              <a:buNone/>
            </a:pPr>
            <a:r>
              <a:rPr lang="es-ES" sz="1600" b="1" dirty="0">
                <a:solidFill>
                  <a:schemeClr val="bg2"/>
                </a:solidFill>
              </a:rPr>
              <a:t> </a:t>
            </a:r>
            <a:r>
              <a:rPr lang="es-ES" sz="1600" dirty="0">
                <a:solidFill>
                  <a:schemeClr val="bg2"/>
                </a:solidFill>
              </a:rPr>
              <a:t>Medidas para impulsar la inversión privada y apoyar a las empresas en dificultades. </a:t>
            </a:r>
          </a:p>
        </p:txBody>
      </p:sp>
      <p:sp>
        <p:nvSpPr>
          <p:cNvPr id="190" name="Google Shape;190;p22"/>
          <p:cNvSpPr txBox="1">
            <a:spLocks noGrp="1"/>
          </p:cNvSpPr>
          <p:nvPr>
            <p:ph type="body" idx="3"/>
          </p:nvPr>
        </p:nvSpPr>
        <p:spPr>
          <a:xfrm>
            <a:off x="6314025" y="1375225"/>
            <a:ext cx="2506447"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b="1" dirty="0">
              <a:solidFill>
                <a:schemeClr val="bg2"/>
              </a:solidFill>
            </a:endParaRPr>
          </a:p>
          <a:p>
            <a:pPr marL="0" lvl="0" indent="0" algn="l" rtl="0">
              <a:spcBef>
                <a:spcPts val="600"/>
              </a:spcBef>
              <a:spcAft>
                <a:spcPts val="0"/>
              </a:spcAft>
              <a:buNone/>
            </a:pPr>
            <a:r>
              <a:rPr lang="es-ES" sz="1600" b="1" dirty="0">
                <a:solidFill>
                  <a:schemeClr val="bg2"/>
                </a:solidFill>
              </a:rPr>
              <a:t>Pilar 3: Extraer las enseñanzas de la crisis. </a:t>
            </a:r>
          </a:p>
          <a:p>
            <a:pPr marL="0" lvl="0" indent="0" algn="l" rtl="0">
              <a:spcBef>
                <a:spcPts val="600"/>
              </a:spcBef>
              <a:spcAft>
                <a:spcPts val="0"/>
              </a:spcAft>
              <a:buNone/>
            </a:pPr>
            <a:r>
              <a:rPr lang="es-ES" sz="1600" dirty="0">
                <a:solidFill>
                  <a:schemeClr val="bg2"/>
                </a:solidFill>
              </a:rPr>
              <a:t>Refuerzo de los programas clave de la UE, hacer que el mercado único sea más fuerte y resiliente, y acelerar la doble transición ecológica y digital. </a:t>
            </a:r>
            <a:endParaRPr sz="1600" dirty="0">
              <a:solidFill>
                <a:schemeClr val="bg2"/>
              </a:solidFill>
            </a:endParaRPr>
          </a:p>
        </p:txBody>
      </p:sp>
      <p:sp>
        <p:nvSpPr>
          <p:cNvPr id="191" name="Google Shape;191;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92" name="Google Shape;192;p22"/>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Imagen 7" descr="Imagen que contiene luz, dibujo&#10;&#10;Descripción generada automáticamente">
            <a:extLst>
              <a:ext uri="{FF2B5EF4-FFF2-40B4-BE49-F238E27FC236}">
                <a16:creationId xmlns:a16="http://schemas.microsoft.com/office/drawing/2014/main" id="{05D913FA-4F8D-43FF-8B16-731D3B6978B2}"/>
              </a:ext>
            </a:extLst>
          </p:cNvPr>
          <p:cNvPicPr>
            <a:picLocks noChangeAspect="1"/>
          </p:cNvPicPr>
          <p:nvPr/>
        </p:nvPicPr>
        <p:blipFill>
          <a:blip r:embed="rId4"/>
          <a:stretch>
            <a:fillRect/>
          </a:stretch>
        </p:blipFill>
        <p:spPr>
          <a:xfrm>
            <a:off x="2267744" y="1200175"/>
            <a:ext cx="571500" cy="571500"/>
          </a:xfrm>
          <a:prstGeom prst="rect">
            <a:avLst/>
          </a:prstGeom>
        </p:spPr>
      </p:pic>
      <p:pic>
        <p:nvPicPr>
          <p:cNvPr id="9" name="Imagen 8" descr="Imagen que contiene Icono&#10;&#10;Descripción generada automáticamente">
            <a:extLst>
              <a:ext uri="{FF2B5EF4-FFF2-40B4-BE49-F238E27FC236}">
                <a16:creationId xmlns:a16="http://schemas.microsoft.com/office/drawing/2014/main" id="{BB7178DD-C169-4136-8DAA-B6897999208B}"/>
              </a:ext>
            </a:extLst>
          </p:cNvPr>
          <p:cNvPicPr>
            <a:picLocks noChangeAspect="1"/>
          </p:cNvPicPr>
          <p:nvPr/>
        </p:nvPicPr>
        <p:blipFill>
          <a:blip r:embed="rId5"/>
          <a:stretch>
            <a:fillRect/>
          </a:stretch>
        </p:blipFill>
        <p:spPr>
          <a:xfrm>
            <a:off x="4677469" y="1227304"/>
            <a:ext cx="571500" cy="571500"/>
          </a:xfrm>
          <a:prstGeom prst="rect">
            <a:avLst/>
          </a:prstGeom>
        </p:spPr>
      </p:pic>
      <p:pic>
        <p:nvPicPr>
          <p:cNvPr id="10" name="Imagen 9" descr="Icono&#10;&#10;Descripción generada automáticamente">
            <a:extLst>
              <a:ext uri="{FF2B5EF4-FFF2-40B4-BE49-F238E27FC236}">
                <a16:creationId xmlns:a16="http://schemas.microsoft.com/office/drawing/2014/main" id="{DAD5B0AC-9F9E-41BF-AF3C-9BFF69AF9490}"/>
              </a:ext>
            </a:extLst>
          </p:cNvPr>
          <p:cNvPicPr>
            <a:picLocks noChangeAspect="1"/>
          </p:cNvPicPr>
          <p:nvPr/>
        </p:nvPicPr>
        <p:blipFill>
          <a:blip r:embed="rId6"/>
          <a:stretch>
            <a:fillRect/>
          </a:stretch>
        </p:blipFill>
        <p:spPr>
          <a:xfrm>
            <a:off x="7069247" y="1227304"/>
            <a:ext cx="571500" cy="571500"/>
          </a:xfrm>
          <a:prstGeom prst="rect">
            <a:avLst/>
          </a:prstGeom>
        </p:spPr>
      </p:pic>
      <p:sp>
        <p:nvSpPr>
          <p:cNvPr id="2" name="Rectángulo 1">
            <a:extLst>
              <a:ext uri="{FF2B5EF4-FFF2-40B4-BE49-F238E27FC236}">
                <a16:creationId xmlns:a16="http://schemas.microsoft.com/office/drawing/2014/main" id="{D93DA639-7A3E-437F-BDD7-DDDB5001B77C}"/>
              </a:ext>
            </a:extLst>
          </p:cNvPr>
          <p:cNvSpPr/>
          <p:nvPr/>
        </p:nvSpPr>
        <p:spPr>
          <a:xfrm>
            <a:off x="1560174" y="1798804"/>
            <a:ext cx="2389237" cy="2789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err="1"/>
              <a:t>NextGenerationUE</a:t>
            </a:r>
            <a:r>
              <a:rPr lang="es-ES" dirty="0"/>
              <a:t>: Pilares</a:t>
            </a:r>
            <a:endParaRPr dirty="0"/>
          </a:p>
        </p:txBody>
      </p:sp>
      <p:sp>
        <p:nvSpPr>
          <p:cNvPr id="191" name="Google Shape;191;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92" name="Google Shape;192;p22"/>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Imagen 7" descr="Imagen que contiene luz, dibujo&#10;&#10;Descripción generada automáticamente">
            <a:extLst>
              <a:ext uri="{FF2B5EF4-FFF2-40B4-BE49-F238E27FC236}">
                <a16:creationId xmlns:a16="http://schemas.microsoft.com/office/drawing/2014/main" id="{05D913FA-4F8D-43FF-8B16-731D3B6978B2}"/>
              </a:ext>
            </a:extLst>
          </p:cNvPr>
          <p:cNvPicPr>
            <a:picLocks noChangeAspect="1"/>
          </p:cNvPicPr>
          <p:nvPr/>
        </p:nvPicPr>
        <p:blipFill>
          <a:blip r:embed="rId4"/>
          <a:stretch>
            <a:fillRect/>
          </a:stretch>
        </p:blipFill>
        <p:spPr>
          <a:xfrm>
            <a:off x="1259632" y="1200175"/>
            <a:ext cx="571500" cy="571500"/>
          </a:xfrm>
          <a:prstGeom prst="rect">
            <a:avLst/>
          </a:prstGeom>
        </p:spPr>
      </p:pic>
      <p:sp>
        <p:nvSpPr>
          <p:cNvPr id="11" name="Marcador de texto 10">
            <a:extLst>
              <a:ext uri="{FF2B5EF4-FFF2-40B4-BE49-F238E27FC236}">
                <a16:creationId xmlns:a16="http://schemas.microsoft.com/office/drawing/2014/main" id="{1DE974B1-3BF2-481E-ABA2-16C97AB991EA}"/>
              </a:ext>
            </a:extLst>
          </p:cNvPr>
          <p:cNvSpPr>
            <a:spLocks noGrp="1"/>
          </p:cNvSpPr>
          <p:nvPr>
            <p:ph type="body" idx="1"/>
          </p:nvPr>
        </p:nvSpPr>
        <p:spPr>
          <a:xfrm>
            <a:off x="1559043" y="1211969"/>
            <a:ext cx="7261430" cy="3374700"/>
          </a:xfrm>
        </p:spPr>
        <p:txBody>
          <a:bodyPr/>
          <a:lstStyle/>
          <a:p>
            <a:pPr marL="139700" indent="0">
              <a:spcBef>
                <a:spcPts val="600"/>
              </a:spcBef>
              <a:buClr>
                <a:srgbClr val="99C5B2"/>
              </a:buClr>
              <a:buNone/>
              <a:defRPr/>
            </a:pPr>
            <a:r>
              <a:rPr lang="es-ES" sz="1700" b="1" dirty="0">
                <a:solidFill>
                  <a:schemeClr val="bg2"/>
                </a:solidFill>
                <a:latin typeface="Lato" panose="020B0604020202020204" charset="0"/>
                <a:ea typeface="Arial" charset="0"/>
                <a:cs typeface="Arial" charset="0"/>
              </a:rPr>
              <a:t>Pilar 1: Apoyar a los Estados miembros en su recuperación. </a:t>
            </a:r>
            <a:r>
              <a:rPr lang="es-ES" sz="1700" dirty="0">
                <a:solidFill>
                  <a:schemeClr val="bg2"/>
                </a:solidFill>
                <a:latin typeface="Lato" panose="020B0604020202020204" charset="0"/>
                <a:ea typeface="Arial" charset="0"/>
                <a:cs typeface="Arial" charset="0"/>
              </a:rPr>
              <a:t> </a:t>
            </a:r>
          </a:p>
          <a:p>
            <a:pPr marL="342900" indent="-342900">
              <a:spcBef>
                <a:spcPts val="600"/>
              </a:spcBef>
              <a:buClr>
                <a:srgbClr val="99C5B2"/>
              </a:buClr>
              <a:buFont typeface="Wingdings" panose="05000000000000000000" pitchFamily="2" charset="2"/>
              <a:buChar char="§"/>
              <a:defRPr/>
            </a:pPr>
            <a:r>
              <a:rPr lang="es-ES" sz="1700" u="sng" dirty="0">
                <a:solidFill>
                  <a:schemeClr val="bg2"/>
                </a:solidFill>
                <a:latin typeface="Lato" panose="020B0604020202020204" charset="0"/>
                <a:ea typeface="Arial" charset="0"/>
                <a:cs typeface="Arial" charset="0"/>
              </a:rPr>
              <a:t>MRR (Mecanismo de Recuperación y Resiliencia)</a:t>
            </a:r>
            <a:r>
              <a:rPr lang="es-ES" sz="1700" dirty="0">
                <a:solidFill>
                  <a:schemeClr val="bg2"/>
                </a:solidFill>
                <a:latin typeface="Lato" panose="020B0604020202020204" charset="0"/>
                <a:ea typeface="Arial" charset="0"/>
                <a:cs typeface="Arial" charset="0"/>
              </a:rPr>
              <a:t> constituye el </a:t>
            </a:r>
            <a:r>
              <a:rPr lang="es-ES" sz="1700" u="sng" dirty="0">
                <a:solidFill>
                  <a:schemeClr val="bg2"/>
                </a:solidFill>
                <a:latin typeface="Lato" panose="020B0604020202020204" charset="0"/>
                <a:ea typeface="Arial" charset="0"/>
                <a:cs typeface="Arial" charset="0"/>
              </a:rPr>
              <a:t>núcleo del Fondo de Recuperación con </a:t>
            </a:r>
            <a:r>
              <a:rPr lang="es-ES" sz="1700" u="sng" dirty="0" err="1">
                <a:solidFill>
                  <a:schemeClr val="bg2"/>
                </a:solidFill>
                <a:latin typeface="Lato" panose="020B0604020202020204" charset="0"/>
                <a:ea typeface="Arial" charset="0"/>
                <a:cs typeface="Arial" charset="0"/>
              </a:rPr>
              <a:t>aprox</a:t>
            </a:r>
            <a:r>
              <a:rPr lang="es-ES" sz="1700" u="sng" dirty="0">
                <a:solidFill>
                  <a:schemeClr val="bg2"/>
                </a:solidFill>
                <a:latin typeface="Lato" panose="020B0604020202020204" charset="0"/>
                <a:ea typeface="Arial" charset="0"/>
                <a:cs typeface="Arial" charset="0"/>
              </a:rPr>
              <a:t> el 75%</a:t>
            </a:r>
            <a:r>
              <a:rPr lang="es-ES" sz="1700" dirty="0">
                <a:solidFill>
                  <a:schemeClr val="bg2"/>
                </a:solidFill>
                <a:latin typeface="Lato" panose="020B0604020202020204" charset="0"/>
                <a:ea typeface="Arial" charset="0"/>
                <a:cs typeface="Arial" charset="0"/>
              </a:rPr>
              <a:t>, finalidad de apoyar la inversión y las reformas en los Estados Miembros para lograr una recuperación sostenible y resiliente, promoviendo la transición ecológica y digital</a:t>
            </a:r>
            <a:r>
              <a:rPr lang="es-ES" sz="1700" b="1" dirty="0">
                <a:solidFill>
                  <a:schemeClr val="bg2"/>
                </a:solidFill>
                <a:latin typeface="Lato" panose="020B0604020202020204" charset="0"/>
                <a:ea typeface="Arial" charset="0"/>
                <a:cs typeface="Arial" charset="0"/>
              </a:rPr>
              <a:t>. Para España la partida podrá representar </a:t>
            </a:r>
            <a:r>
              <a:rPr lang="es-ES" sz="1700" b="1" dirty="0" err="1">
                <a:solidFill>
                  <a:schemeClr val="bg2"/>
                </a:solidFill>
                <a:latin typeface="Lato" panose="020B0604020202020204" charset="0"/>
                <a:ea typeface="Arial" charset="0"/>
                <a:cs typeface="Arial" charset="0"/>
              </a:rPr>
              <a:t>aprox</a:t>
            </a:r>
            <a:r>
              <a:rPr lang="es-ES" sz="1700" b="1" dirty="0">
                <a:solidFill>
                  <a:schemeClr val="bg2"/>
                </a:solidFill>
                <a:latin typeface="Lato" panose="020B0604020202020204" charset="0"/>
                <a:ea typeface="Arial" charset="0"/>
                <a:cs typeface="Arial" charset="0"/>
              </a:rPr>
              <a:t> 60.000 millones de euros en subvenciones. </a:t>
            </a:r>
          </a:p>
          <a:p>
            <a:pPr marL="342900" indent="-342900">
              <a:spcBef>
                <a:spcPts val="600"/>
              </a:spcBef>
              <a:buClr>
                <a:srgbClr val="99C5B2"/>
              </a:buClr>
              <a:buFont typeface="Wingdings" panose="05000000000000000000" pitchFamily="2" charset="2"/>
              <a:buChar char="§"/>
              <a:defRPr/>
            </a:pPr>
            <a:r>
              <a:rPr lang="es-ES" sz="1700" u="sng" dirty="0">
                <a:solidFill>
                  <a:schemeClr val="bg2"/>
                </a:solidFill>
                <a:latin typeface="Lato" panose="020B0604020202020204" charset="0"/>
                <a:ea typeface="Arial" charset="0"/>
                <a:cs typeface="Arial" charset="0"/>
              </a:rPr>
              <a:t>REACT EU</a:t>
            </a:r>
            <a:r>
              <a:rPr lang="es-ES" sz="1700" dirty="0">
                <a:solidFill>
                  <a:schemeClr val="bg2"/>
                </a:solidFill>
                <a:latin typeface="Lato" panose="020B0604020202020204" charset="0"/>
                <a:ea typeface="Arial" charset="0"/>
                <a:cs typeface="Arial" charset="0"/>
              </a:rPr>
              <a:t>, para la cohesión  y recuperación de los territorio, operan </a:t>
            </a:r>
            <a:r>
              <a:rPr lang="es-ES" sz="1700" u="sng" dirty="0">
                <a:solidFill>
                  <a:schemeClr val="bg2"/>
                </a:solidFill>
                <a:latin typeface="Lato" panose="020B0604020202020204" charset="0"/>
                <a:ea typeface="Arial" charset="0"/>
                <a:cs typeface="Arial" charset="0"/>
              </a:rPr>
              <a:t>como fondos estructurales,</a:t>
            </a:r>
            <a:r>
              <a:rPr lang="es-ES" sz="1700" dirty="0">
                <a:solidFill>
                  <a:schemeClr val="bg2"/>
                </a:solidFill>
                <a:latin typeface="Lato" panose="020B0604020202020204" charset="0"/>
                <a:ea typeface="Arial" charset="0"/>
                <a:cs typeface="Arial" charset="0"/>
              </a:rPr>
              <a:t> con mayor flexibilidad y agilidad en su ejecución, dirigido a complementar con fondos hasta que se termine de negociar el marco temporal FEDER 2021-26. </a:t>
            </a:r>
            <a:r>
              <a:rPr lang="es-ES" sz="1700" b="1" dirty="0">
                <a:solidFill>
                  <a:schemeClr val="bg2"/>
                </a:solidFill>
                <a:latin typeface="Lato" panose="020B0604020202020204" charset="0"/>
                <a:ea typeface="Arial" charset="0"/>
                <a:cs typeface="Arial" charset="0"/>
              </a:rPr>
              <a:t>Para España representará algo mas de 12.476 millones de euros (asignados y ejecutados en 2021-22).</a:t>
            </a:r>
          </a:p>
          <a:p>
            <a:endParaRPr lang="es-ES" sz="1700" dirty="0">
              <a:solidFill>
                <a:schemeClr val="bg2"/>
              </a:solidFill>
              <a:latin typeface="Lato" panose="020B0604020202020204" charset="0"/>
            </a:endParaRPr>
          </a:p>
        </p:txBody>
      </p:sp>
    </p:spTree>
    <p:extLst>
      <p:ext uri="{BB962C8B-B14F-4D97-AF65-F5344CB8AC3E}">
        <p14:creationId xmlns:p14="http://schemas.microsoft.com/office/powerpoint/2010/main" val="39861604"/>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2237</Words>
  <Application>Microsoft Office PowerPoint</Application>
  <PresentationFormat>Presentación en pantalla (16:9)</PresentationFormat>
  <Paragraphs>180</Paragraphs>
  <Slides>28</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Barlow</vt:lpstr>
      <vt:lpstr>Wingdings</vt:lpstr>
      <vt:lpstr>Roboto</vt:lpstr>
      <vt:lpstr>Courier New</vt:lpstr>
      <vt:lpstr>Arial</vt:lpstr>
      <vt:lpstr>Lato</vt:lpstr>
      <vt:lpstr>Basset template</vt:lpstr>
      <vt:lpstr>NextGenerationEU Update PNRR. Aspectos claves para prepararnos</vt:lpstr>
      <vt:lpstr>Kaixo!</vt:lpstr>
      <vt:lpstr>Presentación de PowerPoint</vt:lpstr>
      <vt:lpstr>Indice</vt:lpstr>
      <vt:lpstr>1. NextGenerationUE</vt:lpstr>
      <vt:lpstr>NextGenerationUE: Importe</vt:lpstr>
      <vt:lpstr>NextGenerationUE: Objetivos</vt:lpstr>
      <vt:lpstr>NextGenerationUE: Pilares</vt:lpstr>
      <vt:lpstr>NextGenerationUE: Pilares</vt:lpstr>
      <vt:lpstr>2. PNRR</vt:lpstr>
      <vt:lpstr>PNRR: Elaboración</vt:lpstr>
      <vt:lpstr>PNRR: Grandes ejes</vt:lpstr>
      <vt:lpstr>PNRR: 30 líneas de acción</vt:lpstr>
      <vt:lpstr>Presentación de PowerPoint</vt:lpstr>
      <vt:lpstr>PNRR: Ejemplo Palanca 5 - Componente 12</vt:lpstr>
      <vt:lpstr>PNRR: Ejemplo Palanca 5 - Componente 12</vt:lpstr>
      <vt:lpstr>PNRR en los PGE 2021</vt:lpstr>
      <vt:lpstr>Presentación de PowerPoint</vt:lpstr>
      <vt:lpstr>3. ¿Cómo acceder a los fondos?</vt:lpstr>
      <vt:lpstr>Mecanismos </vt:lpstr>
      <vt:lpstr>Ejemplos de convocatorias cofinanciadas (abiertas)</vt:lpstr>
      <vt:lpstr>Ejemplos de convocatorias cofinanciadas (previstas)</vt:lpstr>
      <vt:lpstr>Asignación Fondos</vt:lpstr>
      <vt:lpstr>Principio DNSH  “filtro verde”</vt:lpstr>
      <vt:lpstr>¿Donde estamos?</vt:lpstr>
      <vt:lpstr>Presentación de PowerPoint</vt:lpstr>
      <vt:lpstr>¿Cómo prepararnos?</vt:lpstr>
      <vt:lpstr>Eskerrik asko!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 es el título de tu presentación</dc:title>
  <dc:creator>Laura Autor Arteaga</dc:creator>
  <cp:lastModifiedBy>Noelia Escobar</cp:lastModifiedBy>
  <cp:revision>42</cp:revision>
  <dcterms:modified xsi:type="dcterms:W3CDTF">2021-05-12T06:21:22Z</dcterms:modified>
</cp:coreProperties>
</file>