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1" r:id="rId4"/>
    <p:sldId id="259" r:id="rId5"/>
    <p:sldId id="261" r:id="rId6"/>
    <p:sldId id="262" r:id="rId7"/>
    <p:sldId id="265" r:id="rId8"/>
    <p:sldId id="264" r:id="rId9"/>
    <p:sldId id="269" r:id="rId10"/>
    <p:sldId id="270" r:id="rId11"/>
    <p:sldId id="267" r:id="rId12"/>
  </p:sldIdLst>
  <p:sldSz cx="9144000" cy="5143500" type="screen16x9"/>
  <p:notesSz cx="6858000" cy="9144000"/>
  <p:embeddedFontLst>
    <p:embeddedFont>
      <p:font typeface="Barlow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752702-159C-46B7-944D-D43A3B9C81FC}">
  <a:tblStyle styleId="{94752702-159C-46B7-944D-D43A3B9C81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4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2605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310875"/>
            <a:ext cx="6509100" cy="31926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9000" y="1310850"/>
            <a:ext cx="5476800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Lato"/>
              <a:buNone/>
              <a:defRPr sz="3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0499" y="3448774"/>
            <a:ext cx="1907425" cy="8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ato"/>
              <a:buNone/>
              <a:defRPr sz="30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800"/>
              <a:buFont typeface="Lato"/>
              <a:buNone/>
              <a:defRPr sz="1800">
                <a:solidFill>
                  <a:srgbClr val="F9CB9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3900" y="4202325"/>
            <a:ext cx="1936425" cy="82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Font typeface="Lato"/>
              <a:buChar char="▪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▫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Font typeface="Lato"/>
              <a:buChar char="▫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 sz="1800"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125" y="4158975"/>
            <a:ext cx="3429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Font typeface="Lato"/>
              <a:buChar char="▪"/>
              <a:defRPr sz="18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Font typeface="Lato"/>
              <a:buChar char="▪"/>
              <a:defRPr sz="18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▫"/>
              <a:defRPr sz="1800"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○"/>
              <a:defRPr sz="180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■"/>
              <a:defRPr sz="1800"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  <a:defRPr sz="1200"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○"/>
              <a:defRPr sz="1200"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125" y="4158975"/>
            <a:ext cx="3429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125" y="4158975"/>
            <a:ext cx="3429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Font typeface="Lato"/>
              <a:buChar char="▪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■"/>
              <a:defRPr sz="1000">
                <a:latin typeface="Lato"/>
                <a:ea typeface="Lato"/>
                <a:cs typeface="Lato"/>
                <a:sym typeface="Lato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●"/>
              <a:defRPr sz="1000"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Font typeface="Lato"/>
              <a:buChar char="▪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 sz="1400"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Font typeface="Lato"/>
              <a:buChar char="▪"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▫"/>
              <a:defRPr sz="1400"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 sz="1400"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 sz="1400"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○"/>
              <a:defRPr sz="1400"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■"/>
              <a:defRPr sz="14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rgbClr val="CC000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125" y="4158975"/>
            <a:ext cx="342900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59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None/>
              <a:def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▪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▫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▫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▫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○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■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●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○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Roboto"/>
              <a:buChar char="■"/>
              <a:defRPr sz="2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61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eaz.bizkaia.eus/index.php?option=com_content&amp;view=article&amp;id=333&amp;Itemid=344&amp;lang=es-e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ctrTitle"/>
          </p:nvPr>
        </p:nvSpPr>
        <p:spPr>
          <a:xfrm>
            <a:off x="469000" y="1310850"/>
            <a:ext cx="5476800" cy="19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Servicio Beaz </a:t>
            </a:r>
            <a:br>
              <a:rPr lang="es-ES" dirty="0"/>
            </a:br>
            <a:r>
              <a:rPr lang="es-ES" dirty="0" err="1"/>
              <a:t>NextGenerationEU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A2E56-F577-4D9B-A7E9-2BE28C86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Lato" panose="020F0502020204030203" pitchFamily="34" charset="0"/>
              </a:rPr>
              <a:t>Cuestionario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56DE1A-E496-470A-A217-1E1753609F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19DF91AF-ED30-4428-A159-D2F06CA43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357112"/>
            <a:ext cx="3467100" cy="3371850"/>
          </a:xfrm>
          <a:prstGeom prst="rect">
            <a:avLst/>
          </a:prstGeom>
        </p:spPr>
      </p:pic>
      <p:pic>
        <p:nvPicPr>
          <p:cNvPr id="11" name="Imagen 10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F0DDAF0-7A40-4B71-B124-C340BC4E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75" y="1357112"/>
            <a:ext cx="3467939" cy="3371850"/>
          </a:xfrm>
          <a:prstGeom prst="rect">
            <a:avLst/>
          </a:prstGeom>
        </p:spPr>
      </p:pic>
      <p:grpSp>
        <p:nvGrpSpPr>
          <p:cNvPr id="12" name="Google Shape;549;p39">
            <a:extLst>
              <a:ext uri="{FF2B5EF4-FFF2-40B4-BE49-F238E27FC236}">
                <a16:creationId xmlns:a16="http://schemas.microsoft.com/office/drawing/2014/main" id="{6283FC06-AF05-442F-8660-9332C1776E1E}"/>
              </a:ext>
            </a:extLst>
          </p:cNvPr>
          <p:cNvGrpSpPr/>
          <p:nvPr/>
        </p:nvGrpSpPr>
        <p:grpSpPr>
          <a:xfrm>
            <a:off x="8139388" y="627534"/>
            <a:ext cx="403768" cy="392786"/>
            <a:chOff x="2583325" y="2972875"/>
            <a:chExt cx="462850" cy="445750"/>
          </a:xfrm>
        </p:grpSpPr>
        <p:sp>
          <p:nvSpPr>
            <p:cNvPr id="13" name="Google Shape;550;p39">
              <a:extLst>
                <a:ext uri="{FF2B5EF4-FFF2-40B4-BE49-F238E27FC236}">
                  <a16:creationId xmlns:a16="http://schemas.microsoft.com/office/drawing/2014/main" id="{158F8D48-4851-4CE4-9F25-57B03930A99E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1;p39">
              <a:extLst>
                <a:ext uri="{FF2B5EF4-FFF2-40B4-BE49-F238E27FC236}">
                  <a16:creationId xmlns:a16="http://schemas.microsoft.com/office/drawing/2014/main" id="{091ED2AD-9CA4-4672-A184-966E8AF8FB02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77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A583BF4-0DFB-47C9-BB7A-7417A2CEE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5400" y="2116350"/>
            <a:ext cx="5814900" cy="910800"/>
          </a:xfrm>
        </p:spPr>
        <p:txBody>
          <a:bodyPr/>
          <a:lstStyle/>
          <a:p>
            <a:r>
              <a:rPr lang="en-GB" sz="5400" dirty="0" err="1"/>
              <a:t>Eskerrik</a:t>
            </a:r>
            <a:r>
              <a:rPr lang="en-GB" sz="5400" dirty="0"/>
              <a:t> </a:t>
            </a:r>
            <a:r>
              <a:rPr lang="en-GB" sz="5400" dirty="0" err="1"/>
              <a:t>asko</a:t>
            </a:r>
            <a:r>
              <a:rPr lang="en-GB" sz="5400" dirty="0"/>
              <a:t>!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B91A54-61C7-4A3E-80B2-FD264BB45F6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50300" y="4356100"/>
            <a:ext cx="393700" cy="3937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19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860468" y="1210525"/>
            <a:ext cx="4551160" cy="20648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b="1" dirty="0"/>
              <a:t>BEAZ pone en marcha un NUEVO SERVICIO para ayudar a las empresas de Bizkaia a sacar el máximo provecho de las medidas extraordinarias recogidas en el Plan de Recuperación Europea – NEXTGENERATIONEU</a:t>
            </a: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s-ES" sz="1400" dirty="0"/>
              <a:t>El Servicio consiste en ofrecer soporte a </a:t>
            </a:r>
            <a:r>
              <a:rPr lang="es-ES" sz="1400" dirty="0" err="1"/>
              <a:t>PYMEs</a:t>
            </a:r>
            <a:r>
              <a:rPr lang="es-ES" sz="1400" dirty="0"/>
              <a:t> en la configuración de proyectos de inversión en el contexto del Plan de Reconstrucción y Resiliencia de España, para preparar a las empresas de cara a las futuras convocatorias </a:t>
            </a:r>
            <a:r>
              <a:rPr lang="es-ES" sz="1400" dirty="0" err="1"/>
              <a:t>NextGenerationEU</a:t>
            </a:r>
            <a:endParaRPr lang="es-ES" sz="14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/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dirty="0"/>
          </a:p>
        </p:txBody>
      </p:sp>
      <p:grpSp>
        <p:nvGrpSpPr>
          <p:cNvPr id="112" name="Google Shape;112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13" name="Google Shape;113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2A7D5F3-4F55-4928-BAC2-A6ADBFE94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311" y="1435512"/>
            <a:ext cx="2106788" cy="1404525"/>
          </a:xfrm>
          <a:prstGeom prst="rect">
            <a:avLst/>
          </a:prstGeom>
        </p:spPr>
      </p:pic>
      <p:grpSp>
        <p:nvGrpSpPr>
          <p:cNvPr id="16" name="Google Shape;488;p39">
            <a:extLst>
              <a:ext uri="{FF2B5EF4-FFF2-40B4-BE49-F238E27FC236}">
                <a16:creationId xmlns:a16="http://schemas.microsoft.com/office/drawing/2014/main" id="{98381752-F6D3-4FA5-87E2-65F9E2E5669B}"/>
              </a:ext>
            </a:extLst>
          </p:cNvPr>
          <p:cNvGrpSpPr/>
          <p:nvPr/>
        </p:nvGrpSpPr>
        <p:grpSpPr>
          <a:xfrm>
            <a:off x="1460295" y="1419622"/>
            <a:ext cx="352151" cy="352151"/>
            <a:chOff x="2594325" y="1627175"/>
            <a:chExt cx="440850" cy="440850"/>
          </a:xfrm>
        </p:grpSpPr>
        <p:sp>
          <p:nvSpPr>
            <p:cNvPr id="17" name="Google Shape;489;p39">
              <a:extLst>
                <a:ext uri="{FF2B5EF4-FFF2-40B4-BE49-F238E27FC236}">
                  <a16:creationId xmlns:a16="http://schemas.microsoft.com/office/drawing/2014/main" id="{7C717DA7-6F1E-47C5-AC62-D61F2FF5F403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0;p39">
              <a:extLst>
                <a:ext uri="{FF2B5EF4-FFF2-40B4-BE49-F238E27FC236}">
                  <a16:creationId xmlns:a16="http://schemas.microsoft.com/office/drawing/2014/main" id="{F530A80F-BFFD-4C8C-B0E0-6FC14FC135E5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91;p39">
              <a:extLst>
                <a:ext uri="{FF2B5EF4-FFF2-40B4-BE49-F238E27FC236}">
                  <a16:creationId xmlns:a16="http://schemas.microsoft.com/office/drawing/2014/main" id="{831601AD-8323-42D4-9064-B34E9E22F1D3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22;p25">
            <a:extLst>
              <a:ext uri="{FF2B5EF4-FFF2-40B4-BE49-F238E27FC236}">
                <a16:creationId xmlns:a16="http://schemas.microsoft.com/office/drawing/2014/main" id="{A3D27899-3314-44C9-B07B-15556552EB06}"/>
              </a:ext>
            </a:extLst>
          </p:cNvPr>
          <p:cNvGrpSpPr/>
          <p:nvPr/>
        </p:nvGrpSpPr>
        <p:grpSpPr>
          <a:xfrm>
            <a:off x="3592042" y="3680383"/>
            <a:ext cx="1921610" cy="1339639"/>
            <a:chOff x="3026045" y="2013875"/>
            <a:chExt cx="1990012" cy="1569600"/>
          </a:xfrm>
        </p:grpSpPr>
        <p:sp>
          <p:nvSpPr>
            <p:cNvPr id="22" name="Google Shape;223;p25">
              <a:extLst>
                <a:ext uri="{FF2B5EF4-FFF2-40B4-BE49-F238E27FC236}">
                  <a16:creationId xmlns:a16="http://schemas.microsoft.com/office/drawing/2014/main" id="{4376E3E0-FB80-44D3-92D7-7FBD3AA1DCFF}"/>
                </a:ext>
              </a:extLst>
            </p:cNvPr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" name="Google Shape;224;p25">
              <a:extLst>
                <a:ext uri="{FF2B5EF4-FFF2-40B4-BE49-F238E27FC236}">
                  <a16:creationId xmlns:a16="http://schemas.microsoft.com/office/drawing/2014/main" id="{33C13EF7-34DC-47B2-A8FF-6DA93E18139F}"/>
                </a:ext>
              </a:extLst>
            </p:cNvPr>
            <p:cNvSpPr txBox="1"/>
            <p:nvPr/>
          </p:nvSpPr>
          <p:spPr>
            <a:xfrm>
              <a:off x="3026045" y="2129020"/>
              <a:ext cx="1909694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 NIVEL NACIONAL</a:t>
              </a:r>
              <a:endParaRPr sz="16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" name="Google Shape;225;p25">
              <a:extLst>
                <a:ext uri="{FF2B5EF4-FFF2-40B4-BE49-F238E27FC236}">
                  <a16:creationId xmlns:a16="http://schemas.microsoft.com/office/drawing/2014/main" id="{7F377140-50D6-41C2-80F3-5A66B22AC6F9}"/>
                </a:ext>
              </a:extLst>
            </p:cNvPr>
            <p:cNvSpPr txBox="1"/>
            <p:nvPr/>
          </p:nvSpPr>
          <p:spPr>
            <a:xfrm>
              <a:off x="3300175" y="2556181"/>
              <a:ext cx="1451700" cy="512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S" sz="20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140 </a:t>
              </a:r>
              <a:r>
                <a:rPr lang="es-ES" sz="2000" b="1" dirty="0" err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kM</a:t>
              </a:r>
              <a:r>
                <a:rPr lang="es-ES" sz="20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€ 2021-2026</a:t>
              </a:r>
            </a:p>
          </p:txBody>
        </p:sp>
      </p:grpSp>
      <p:grpSp>
        <p:nvGrpSpPr>
          <p:cNvPr id="25" name="Google Shape;226;p25">
            <a:extLst>
              <a:ext uri="{FF2B5EF4-FFF2-40B4-BE49-F238E27FC236}">
                <a16:creationId xmlns:a16="http://schemas.microsoft.com/office/drawing/2014/main" id="{13F4CF84-7530-4527-9431-F8166CA94B17}"/>
              </a:ext>
            </a:extLst>
          </p:cNvPr>
          <p:cNvGrpSpPr/>
          <p:nvPr/>
        </p:nvGrpSpPr>
        <p:grpSpPr>
          <a:xfrm>
            <a:off x="1907704" y="3932975"/>
            <a:ext cx="1486115" cy="1058695"/>
            <a:chOff x="1126863" y="2013875"/>
            <a:chExt cx="1944600" cy="1569600"/>
          </a:xfrm>
        </p:grpSpPr>
        <p:sp>
          <p:nvSpPr>
            <p:cNvPr id="26" name="Google Shape;227;p25">
              <a:extLst>
                <a:ext uri="{FF2B5EF4-FFF2-40B4-BE49-F238E27FC236}">
                  <a16:creationId xmlns:a16="http://schemas.microsoft.com/office/drawing/2014/main" id="{DF002F5E-48B4-415E-AF57-F64AA9B2A710}"/>
                </a:ext>
              </a:extLst>
            </p:cNvPr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7" name="Google Shape;228;p25">
              <a:extLst>
                <a:ext uri="{FF2B5EF4-FFF2-40B4-BE49-F238E27FC236}">
                  <a16:creationId xmlns:a16="http://schemas.microsoft.com/office/drawing/2014/main" id="{0727F3EE-BE35-4BA0-A51C-5A42DB498929}"/>
                </a:ext>
              </a:extLst>
            </p:cNvPr>
            <p:cNvSpPr txBox="1"/>
            <p:nvPr/>
          </p:nvSpPr>
          <p:spPr>
            <a:xfrm>
              <a:off x="1418121" y="2204791"/>
              <a:ext cx="1451700" cy="45989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6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PLAN EU</a:t>
              </a:r>
            </a:p>
          </p:txBody>
        </p:sp>
        <p:sp>
          <p:nvSpPr>
            <p:cNvPr id="28" name="Google Shape;229;p25">
              <a:extLst>
                <a:ext uri="{FF2B5EF4-FFF2-40B4-BE49-F238E27FC236}">
                  <a16:creationId xmlns:a16="http://schemas.microsoft.com/office/drawing/2014/main" id="{39818E94-8F7E-4997-AFE8-66B6AD5879B2}"/>
                </a:ext>
              </a:extLst>
            </p:cNvPr>
            <p:cNvSpPr txBox="1"/>
            <p:nvPr/>
          </p:nvSpPr>
          <p:spPr>
            <a:xfrm>
              <a:off x="1319564" y="2686078"/>
              <a:ext cx="1451700" cy="512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ES" sz="20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750 </a:t>
              </a:r>
              <a:r>
                <a:rPr lang="es-ES" sz="2000" b="1" dirty="0" err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kM</a:t>
              </a:r>
              <a:r>
                <a:rPr lang="es-ES" sz="20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€</a:t>
              </a:r>
              <a:endParaRPr sz="20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" name="Google Shape;230;p25">
            <a:extLst>
              <a:ext uri="{FF2B5EF4-FFF2-40B4-BE49-F238E27FC236}">
                <a16:creationId xmlns:a16="http://schemas.microsoft.com/office/drawing/2014/main" id="{112A48F6-C623-42EE-89E6-7BDCB8010004}"/>
              </a:ext>
            </a:extLst>
          </p:cNvPr>
          <p:cNvGrpSpPr/>
          <p:nvPr/>
        </p:nvGrpSpPr>
        <p:grpSpPr>
          <a:xfrm>
            <a:off x="5735701" y="3580657"/>
            <a:ext cx="2364691" cy="1439365"/>
            <a:chOff x="5015938" y="2013875"/>
            <a:chExt cx="3001200" cy="1569600"/>
          </a:xfrm>
        </p:grpSpPr>
        <p:sp>
          <p:nvSpPr>
            <p:cNvPr id="30" name="Google Shape;231;p25">
              <a:extLst>
                <a:ext uri="{FF2B5EF4-FFF2-40B4-BE49-F238E27FC236}">
                  <a16:creationId xmlns:a16="http://schemas.microsoft.com/office/drawing/2014/main" id="{22AAA9E0-0BD4-4364-8C67-0F12D7417263}"/>
                </a:ext>
              </a:extLst>
            </p:cNvPr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1" name="Google Shape;232;p25">
              <a:extLst>
                <a:ext uri="{FF2B5EF4-FFF2-40B4-BE49-F238E27FC236}">
                  <a16:creationId xmlns:a16="http://schemas.microsoft.com/office/drawing/2014/main" id="{39EA8325-16BB-4E2C-8FB6-CCF61DA1EF00}"/>
                </a:ext>
              </a:extLst>
            </p:cNvPr>
            <p:cNvSpPr txBox="1"/>
            <p:nvPr/>
          </p:nvSpPr>
          <p:spPr>
            <a:xfrm>
              <a:off x="5315344" y="2934832"/>
              <a:ext cx="2417100" cy="4599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2021-2023</a:t>
              </a:r>
              <a:endParaRPr sz="20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2" name="Google Shape;233;p25">
              <a:extLst>
                <a:ext uri="{FF2B5EF4-FFF2-40B4-BE49-F238E27FC236}">
                  <a16:creationId xmlns:a16="http://schemas.microsoft.com/office/drawing/2014/main" id="{1585E8AF-C203-4A61-AF39-2F961A6325D3}"/>
                </a:ext>
              </a:extLst>
            </p:cNvPr>
            <p:cNvSpPr txBox="1"/>
            <p:nvPr/>
          </p:nvSpPr>
          <p:spPr>
            <a:xfrm>
              <a:off x="5322491" y="2553687"/>
              <a:ext cx="2417100" cy="512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0" b="1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72,2 kM€ </a:t>
              </a:r>
            </a:p>
          </p:txBody>
        </p:sp>
      </p:grpSp>
      <p:grpSp>
        <p:nvGrpSpPr>
          <p:cNvPr id="33" name="Google Shape;234;p25">
            <a:extLst>
              <a:ext uri="{FF2B5EF4-FFF2-40B4-BE49-F238E27FC236}">
                <a16:creationId xmlns:a16="http://schemas.microsoft.com/office/drawing/2014/main" id="{614798B9-35E6-47B5-96B0-5FEC0019B1BC}"/>
              </a:ext>
            </a:extLst>
          </p:cNvPr>
          <p:cNvGrpSpPr/>
          <p:nvPr/>
        </p:nvGrpSpPr>
        <p:grpSpPr>
          <a:xfrm>
            <a:off x="5436096" y="4180533"/>
            <a:ext cx="405097" cy="407441"/>
            <a:chOff x="4858109" y="2631368"/>
            <a:chExt cx="316442" cy="315000"/>
          </a:xfrm>
        </p:grpSpPr>
        <p:sp>
          <p:nvSpPr>
            <p:cNvPr id="34" name="Google Shape;235;p25">
              <a:extLst>
                <a:ext uri="{FF2B5EF4-FFF2-40B4-BE49-F238E27FC236}">
                  <a16:creationId xmlns:a16="http://schemas.microsoft.com/office/drawing/2014/main" id="{0588084D-D526-4506-8AB3-61974F171658}"/>
                </a:ext>
              </a:extLst>
            </p:cNvPr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5" name="Google Shape;236;p25">
              <a:extLst>
                <a:ext uri="{FF2B5EF4-FFF2-40B4-BE49-F238E27FC236}">
                  <a16:creationId xmlns:a16="http://schemas.microsoft.com/office/drawing/2014/main" id="{AE92C016-7F94-4F0B-A833-7AA668C1C989}"/>
                </a:ext>
              </a:extLst>
            </p:cNvPr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84F0AFC-C9FA-48DE-A66A-F2ECC389131C}"/>
              </a:ext>
            </a:extLst>
          </p:cNvPr>
          <p:cNvSpPr txBox="1"/>
          <p:nvPr/>
        </p:nvSpPr>
        <p:spPr>
          <a:xfrm>
            <a:off x="5652120" y="3776141"/>
            <a:ext cx="2448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s-ES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Ayudas Fondo Perdido</a:t>
            </a:r>
          </a:p>
        </p:txBody>
      </p:sp>
      <p:grpSp>
        <p:nvGrpSpPr>
          <p:cNvPr id="39" name="Google Shape;234;p25">
            <a:extLst>
              <a:ext uri="{FF2B5EF4-FFF2-40B4-BE49-F238E27FC236}">
                <a16:creationId xmlns:a16="http://schemas.microsoft.com/office/drawing/2014/main" id="{D18FD3C1-D8D6-43A0-AE11-090F3AE6AB97}"/>
              </a:ext>
            </a:extLst>
          </p:cNvPr>
          <p:cNvGrpSpPr/>
          <p:nvPr/>
        </p:nvGrpSpPr>
        <p:grpSpPr>
          <a:xfrm>
            <a:off x="3302807" y="4200082"/>
            <a:ext cx="405097" cy="459900"/>
            <a:chOff x="4858109" y="2631368"/>
            <a:chExt cx="316442" cy="315000"/>
          </a:xfrm>
        </p:grpSpPr>
        <p:sp>
          <p:nvSpPr>
            <p:cNvPr id="41" name="Google Shape;235;p25">
              <a:extLst>
                <a:ext uri="{FF2B5EF4-FFF2-40B4-BE49-F238E27FC236}">
                  <a16:creationId xmlns:a16="http://schemas.microsoft.com/office/drawing/2014/main" id="{30BB6D49-4E4E-4BD8-888F-19C44EDB6F07}"/>
                </a:ext>
              </a:extLst>
            </p:cNvPr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2" name="Google Shape;236;p25">
              <a:extLst>
                <a:ext uri="{FF2B5EF4-FFF2-40B4-BE49-F238E27FC236}">
                  <a16:creationId xmlns:a16="http://schemas.microsoft.com/office/drawing/2014/main" id="{E352B2B5-0594-491C-B901-7A972D5C77EC}"/>
                </a:ext>
              </a:extLst>
            </p:cNvPr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B5F42-F433-44A0-BA3E-3F85C4F8AF8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542884AA-6531-4486-A3BF-ECF6E2D1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220715"/>
            <a:ext cx="3763406" cy="3922785"/>
          </a:xfrm>
          <a:prstGeom prst="rect">
            <a:avLst/>
          </a:prstGeom>
        </p:spPr>
      </p:pic>
      <p:sp>
        <p:nvSpPr>
          <p:cNvPr id="12" name="Google Shape;107;p15">
            <a:extLst>
              <a:ext uri="{FF2B5EF4-FFF2-40B4-BE49-F238E27FC236}">
                <a16:creationId xmlns:a16="http://schemas.microsoft.com/office/drawing/2014/main" id="{FDB3452A-CE75-454E-87EE-A4F664104D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</a:t>
            </a:r>
            <a:endParaRPr dirty="0"/>
          </a:p>
        </p:txBody>
      </p:sp>
      <p:grpSp>
        <p:nvGrpSpPr>
          <p:cNvPr id="13" name="Google Shape;112;p15">
            <a:extLst>
              <a:ext uri="{FF2B5EF4-FFF2-40B4-BE49-F238E27FC236}">
                <a16:creationId xmlns:a16="http://schemas.microsoft.com/office/drawing/2014/main" id="{8B4F222F-22BF-442F-B165-C5AFD18A30E3}"/>
              </a:ext>
            </a:extLst>
          </p:cNvPr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4" name="Google Shape;113;p15">
              <a:extLst>
                <a:ext uri="{FF2B5EF4-FFF2-40B4-BE49-F238E27FC236}">
                  <a16:creationId xmlns:a16="http://schemas.microsoft.com/office/drawing/2014/main" id="{A9BD424B-23FB-44D7-B5B4-26EDCCCFD15C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4;p15">
              <a:extLst>
                <a:ext uri="{FF2B5EF4-FFF2-40B4-BE49-F238E27FC236}">
                  <a16:creationId xmlns:a16="http://schemas.microsoft.com/office/drawing/2014/main" id="{EFB5A42E-D564-4891-B69F-E83C97DF1AEC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5;p15">
              <a:extLst>
                <a:ext uri="{FF2B5EF4-FFF2-40B4-BE49-F238E27FC236}">
                  <a16:creationId xmlns:a16="http://schemas.microsoft.com/office/drawing/2014/main" id="{56F74FAE-903C-4C07-8492-87E0BFE60C0F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634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Estructura del Servicio</a:t>
            </a:r>
            <a:endParaRPr dirty="0"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Newsletter</a:t>
            </a:r>
            <a:r>
              <a:rPr lang="es-ES" dirty="0"/>
              <a:t> &amp; Talleres de trabajo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NEWSLETTER – Boletín informativo mensual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s-ES" sz="2400" b="1" dirty="0"/>
              <a:t>Principales Contenidos:</a:t>
            </a:r>
          </a:p>
          <a:p>
            <a:pPr marL="533400" lvl="1" indent="0">
              <a:lnSpc>
                <a:spcPct val="140000"/>
              </a:lnSpc>
              <a:buSzPts val="2400"/>
              <a:buNone/>
            </a:pPr>
            <a:r>
              <a:rPr lang="es-ES" sz="2400" dirty="0"/>
              <a:t>	Artículo de Actualidad</a:t>
            </a:r>
          </a:p>
          <a:p>
            <a:pPr marL="533400" lvl="1" indent="0">
              <a:lnSpc>
                <a:spcPct val="140000"/>
              </a:lnSpc>
              <a:buSzPts val="2400"/>
              <a:buNone/>
            </a:pPr>
            <a:r>
              <a:rPr lang="es-ES" sz="2400" dirty="0"/>
              <a:t>	Convocatorias de Ayuda</a:t>
            </a:r>
          </a:p>
          <a:p>
            <a:pPr marL="533400" lvl="1" indent="0">
              <a:lnSpc>
                <a:spcPct val="140000"/>
              </a:lnSpc>
              <a:buSzPts val="2400"/>
              <a:buNone/>
            </a:pPr>
            <a:r>
              <a:rPr lang="es-ES" sz="2400" dirty="0"/>
              <a:t>	Agenda: Jornadas y eventos de interés</a:t>
            </a:r>
          </a:p>
          <a:p>
            <a:pPr marL="533400" lvl="1" indent="0">
              <a:lnSpc>
                <a:spcPct val="140000"/>
              </a:lnSpc>
              <a:buSzPts val="2400"/>
              <a:buNone/>
            </a:pPr>
            <a:r>
              <a:rPr lang="es-ES" sz="2400" dirty="0"/>
              <a:t>	</a:t>
            </a:r>
            <a:r>
              <a:rPr lang="es-ES" sz="2400" dirty="0" err="1"/>
              <a:t>Webinars</a:t>
            </a:r>
            <a:endParaRPr lang="es-ES" sz="2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42" name="Google Shape;142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43" name="Google Shape;143;p1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451;p39">
            <a:extLst>
              <a:ext uri="{FF2B5EF4-FFF2-40B4-BE49-F238E27FC236}">
                <a16:creationId xmlns:a16="http://schemas.microsoft.com/office/drawing/2014/main" id="{583B8003-9D6B-4FD3-914A-900DF4E26F7E}"/>
              </a:ext>
            </a:extLst>
          </p:cNvPr>
          <p:cNvGrpSpPr/>
          <p:nvPr/>
        </p:nvGrpSpPr>
        <p:grpSpPr>
          <a:xfrm>
            <a:off x="2051720" y="1995686"/>
            <a:ext cx="331662" cy="401417"/>
            <a:chOff x="584925" y="922575"/>
            <a:chExt cx="415200" cy="502525"/>
          </a:xfrm>
        </p:grpSpPr>
        <p:sp>
          <p:nvSpPr>
            <p:cNvPr id="12" name="Google Shape;452;p39">
              <a:extLst>
                <a:ext uri="{FF2B5EF4-FFF2-40B4-BE49-F238E27FC236}">
                  <a16:creationId xmlns:a16="http://schemas.microsoft.com/office/drawing/2014/main" id="{B691DAB0-4EAE-463C-9A89-EE6E34A1DB52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3;p39">
              <a:extLst>
                <a:ext uri="{FF2B5EF4-FFF2-40B4-BE49-F238E27FC236}">
                  <a16:creationId xmlns:a16="http://schemas.microsoft.com/office/drawing/2014/main" id="{1F756513-CE47-4AEF-8852-49B78F38AC6D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4;p39">
              <a:extLst>
                <a:ext uri="{FF2B5EF4-FFF2-40B4-BE49-F238E27FC236}">
                  <a16:creationId xmlns:a16="http://schemas.microsoft.com/office/drawing/2014/main" id="{B1681FE7-C98B-469C-B862-81615927C755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488;p39">
            <a:extLst>
              <a:ext uri="{FF2B5EF4-FFF2-40B4-BE49-F238E27FC236}">
                <a16:creationId xmlns:a16="http://schemas.microsoft.com/office/drawing/2014/main" id="{6F60321F-1548-497A-BFFF-378E17BF30A8}"/>
              </a:ext>
            </a:extLst>
          </p:cNvPr>
          <p:cNvGrpSpPr/>
          <p:nvPr/>
        </p:nvGrpSpPr>
        <p:grpSpPr>
          <a:xfrm>
            <a:off x="2051720" y="2499742"/>
            <a:ext cx="352151" cy="352151"/>
            <a:chOff x="2594325" y="1627175"/>
            <a:chExt cx="440850" cy="440850"/>
          </a:xfrm>
        </p:grpSpPr>
        <p:sp>
          <p:nvSpPr>
            <p:cNvPr id="16" name="Google Shape;489;p39">
              <a:extLst>
                <a:ext uri="{FF2B5EF4-FFF2-40B4-BE49-F238E27FC236}">
                  <a16:creationId xmlns:a16="http://schemas.microsoft.com/office/drawing/2014/main" id="{60849206-C2F6-4439-B945-661893F645CB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90;p39">
              <a:extLst>
                <a:ext uri="{FF2B5EF4-FFF2-40B4-BE49-F238E27FC236}">
                  <a16:creationId xmlns:a16="http://schemas.microsoft.com/office/drawing/2014/main" id="{EE6092A9-527E-4CED-BEFA-06F13BD9C0FB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91;p39">
              <a:extLst>
                <a:ext uri="{FF2B5EF4-FFF2-40B4-BE49-F238E27FC236}">
                  <a16:creationId xmlns:a16="http://schemas.microsoft.com/office/drawing/2014/main" id="{6418E964-60D3-46DB-B445-40BA653371FC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549;p39">
            <a:extLst>
              <a:ext uri="{FF2B5EF4-FFF2-40B4-BE49-F238E27FC236}">
                <a16:creationId xmlns:a16="http://schemas.microsoft.com/office/drawing/2014/main" id="{9719D830-C0B1-4BAF-8465-15E83FF423E4}"/>
              </a:ext>
            </a:extLst>
          </p:cNvPr>
          <p:cNvGrpSpPr/>
          <p:nvPr/>
        </p:nvGrpSpPr>
        <p:grpSpPr>
          <a:xfrm>
            <a:off x="2051720" y="3583837"/>
            <a:ext cx="369725" cy="356065"/>
            <a:chOff x="2583325" y="2972875"/>
            <a:chExt cx="462850" cy="445750"/>
          </a:xfrm>
        </p:grpSpPr>
        <p:sp>
          <p:nvSpPr>
            <p:cNvPr id="20" name="Google Shape;550;p39">
              <a:extLst>
                <a:ext uri="{FF2B5EF4-FFF2-40B4-BE49-F238E27FC236}">
                  <a16:creationId xmlns:a16="http://schemas.microsoft.com/office/drawing/2014/main" id="{60CCCCC0-D9D9-4076-8AF4-E6CB6349EED8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51;p39">
              <a:extLst>
                <a:ext uri="{FF2B5EF4-FFF2-40B4-BE49-F238E27FC236}">
                  <a16:creationId xmlns:a16="http://schemas.microsoft.com/office/drawing/2014/main" id="{ABE888E8-463F-493E-A7D7-8DDA8DED32AF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27;p39">
            <a:extLst>
              <a:ext uri="{FF2B5EF4-FFF2-40B4-BE49-F238E27FC236}">
                <a16:creationId xmlns:a16="http://schemas.microsoft.com/office/drawing/2014/main" id="{9E379333-53ED-4D3C-9719-81FC8C09056B}"/>
              </a:ext>
            </a:extLst>
          </p:cNvPr>
          <p:cNvGrpSpPr/>
          <p:nvPr/>
        </p:nvGrpSpPr>
        <p:grpSpPr>
          <a:xfrm>
            <a:off x="2051720" y="3075806"/>
            <a:ext cx="321916" cy="315566"/>
            <a:chOff x="5983625" y="301625"/>
            <a:chExt cx="403000" cy="395050"/>
          </a:xfrm>
        </p:grpSpPr>
        <p:sp>
          <p:nvSpPr>
            <p:cNvPr id="23" name="Google Shape;428;p39">
              <a:extLst>
                <a:ext uri="{FF2B5EF4-FFF2-40B4-BE49-F238E27FC236}">
                  <a16:creationId xmlns:a16="http://schemas.microsoft.com/office/drawing/2014/main" id="{4AFD8382-C36B-4F79-A987-FC0C28E53B8A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9;p39">
              <a:extLst>
                <a:ext uri="{FF2B5EF4-FFF2-40B4-BE49-F238E27FC236}">
                  <a16:creationId xmlns:a16="http://schemas.microsoft.com/office/drawing/2014/main" id="{6AA0F0CC-2CCF-4176-B951-7D46885F21CA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0;p39">
              <a:extLst>
                <a:ext uri="{FF2B5EF4-FFF2-40B4-BE49-F238E27FC236}">
                  <a16:creationId xmlns:a16="http://schemas.microsoft.com/office/drawing/2014/main" id="{A4DADA94-1A8B-452A-B155-B13C8240996A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1;p39">
              <a:extLst>
                <a:ext uri="{FF2B5EF4-FFF2-40B4-BE49-F238E27FC236}">
                  <a16:creationId xmlns:a16="http://schemas.microsoft.com/office/drawing/2014/main" id="{26AB27B7-FF4E-49E9-BC4C-FC31DE1CEB75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2;p39">
              <a:extLst>
                <a:ext uri="{FF2B5EF4-FFF2-40B4-BE49-F238E27FC236}">
                  <a16:creationId xmlns:a16="http://schemas.microsoft.com/office/drawing/2014/main" id="{775CEECB-8E58-4A79-9897-5331BBA566DE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3;p39">
              <a:extLst>
                <a:ext uri="{FF2B5EF4-FFF2-40B4-BE49-F238E27FC236}">
                  <a16:creationId xmlns:a16="http://schemas.microsoft.com/office/drawing/2014/main" id="{4F9BB06C-6089-486C-857E-9452A8C97FDF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4;p39">
              <a:extLst>
                <a:ext uri="{FF2B5EF4-FFF2-40B4-BE49-F238E27FC236}">
                  <a16:creationId xmlns:a16="http://schemas.microsoft.com/office/drawing/2014/main" id="{CEE96F32-C0BF-4F03-8297-AFDEB587A217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5;p39">
              <a:extLst>
                <a:ext uri="{FF2B5EF4-FFF2-40B4-BE49-F238E27FC236}">
                  <a16:creationId xmlns:a16="http://schemas.microsoft.com/office/drawing/2014/main" id="{78CD12CF-9D0F-4257-BC99-64BAEFA35C5E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6;p39">
              <a:extLst>
                <a:ext uri="{FF2B5EF4-FFF2-40B4-BE49-F238E27FC236}">
                  <a16:creationId xmlns:a16="http://schemas.microsoft.com/office/drawing/2014/main" id="{25193B8F-2CE7-41E2-8582-FD04F253CB84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7;p39">
              <a:extLst>
                <a:ext uri="{FF2B5EF4-FFF2-40B4-BE49-F238E27FC236}">
                  <a16:creationId xmlns:a16="http://schemas.microsoft.com/office/drawing/2014/main" id="{A6F4205D-BB76-4E10-8150-81AB557AF776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8;p39">
              <a:extLst>
                <a:ext uri="{FF2B5EF4-FFF2-40B4-BE49-F238E27FC236}">
                  <a16:creationId xmlns:a16="http://schemas.microsoft.com/office/drawing/2014/main" id="{F43F0894-E514-4B6F-8CD1-EA7A64CA819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9;p39">
              <a:extLst>
                <a:ext uri="{FF2B5EF4-FFF2-40B4-BE49-F238E27FC236}">
                  <a16:creationId xmlns:a16="http://schemas.microsoft.com/office/drawing/2014/main" id="{6B1743CC-294D-41C4-A493-A9907D36BC7C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0;p39">
              <a:extLst>
                <a:ext uri="{FF2B5EF4-FFF2-40B4-BE49-F238E27FC236}">
                  <a16:creationId xmlns:a16="http://schemas.microsoft.com/office/drawing/2014/main" id="{C2110F40-6AE0-420B-AE22-97421CF7BB37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1;p39">
              <a:extLst>
                <a:ext uri="{FF2B5EF4-FFF2-40B4-BE49-F238E27FC236}">
                  <a16:creationId xmlns:a16="http://schemas.microsoft.com/office/drawing/2014/main" id="{D4169DCD-9EEE-4A6E-A473-9D3539A94A3E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2;p39">
              <a:extLst>
                <a:ext uri="{FF2B5EF4-FFF2-40B4-BE49-F238E27FC236}">
                  <a16:creationId xmlns:a16="http://schemas.microsoft.com/office/drawing/2014/main" id="{E28A77CF-4EEA-4731-AC91-6727F3582D57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3;p39">
              <a:extLst>
                <a:ext uri="{FF2B5EF4-FFF2-40B4-BE49-F238E27FC236}">
                  <a16:creationId xmlns:a16="http://schemas.microsoft.com/office/drawing/2014/main" id="{C6AD52B5-829B-464F-B6E7-AE2F3F1E72DB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4;p39">
              <a:extLst>
                <a:ext uri="{FF2B5EF4-FFF2-40B4-BE49-F238E27FC236}">
                  <a16:creationId xmlns:a16="http://schemas.microsoft.com/office/drawing/2014/main" id="{A12897F9-645B-4C0F-983D-339E5CCF1113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5;p39">
              <a:extLst>
                <a:ext uri="{FF2B5EF4-FFF2-40B4-BE49-F238E27FC236}">
                  <a16:creationId xmlns:a16="http://schemas.microsoft.com/office/drawing/2014/main" id="{58FA7F83-7183-47FC-98A9-DFDE417835B6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6;p39">
              <a:extLst>
                <a:ext uri="{FF2B5EF4-FFF2-40B4-BE49-F238E27FC236}">
                  <a16:creationId xmlns:a16="http://schemas.microsoft.com/office/drawing/2014/main" id="{15395CE9-6B93-41BF-9B6F-2733085FA7F4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7;p39">
              <a:extLst>
                <a:ext uri="{FF2B5EF4-FFF2-40B4-BE49-F238E27FC236}">
                  <a16:creationId xmlns:a16="http://schemas.microsoft.com/office/drawing/2014/main" id="{7006EC4D-E4D4-4F33-B3F7-9D9B551E5E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77;p39">
            <a:extLst>
              <a:ext uri="{FF2B5EF4-FFF2-40B4-BE49-F238E27FC236}">
                <a16:creationId xmlns:a16="http://schemas.microsoft.com/office/drawing/2014/main" id="{4FE081FC-7F4B-4458-9FFB-E2584D033DCC}"/>
              </a:ext>
            </a:extLst>
          </p:cNvPr>
          <p:cNvGrpSpPr/>
          <p:nvPr/>
        </p:nvGrpSpPr>
        <p:grpSpPr>
          <a:xfrm>
            <a:off x="5813396" y="3647773"/>
            <a:ext cx="2007557" cy="1224136"/>
            <a:chOff x="559275" y="1683950"/>
            <a:chExt cx="466500" cy="327300"/>
          </a:xfrm>
        </p:grpSpPr>
        <p:sp>
          <p:nvSpPr>
            <p:cNvPr id="44" name="Google Shape;478;p39">
              <a:extLst>
                <a:ext uri="{FF2B5EF4-FFF2-40B4-BE49-F238E27FC236}">
                  <a16:creationId xmlns:a16="http://schemas.microsoft.com/office/drawing/2014/main" id="{9ADD74C6-75B4-4F65-8ED6-C6E2492CF3AC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79;p39">
              <a:extLst>
                <a:ext uri="{FF2B5EF4-FFF2-40B4-BE49-F238E27FC236}">
                  <a16:creationId xmlns:a16="http://schemas.microsoft.com/office/drawing/2014/main" id="{A59995E0-89C1-41E6-AA48-34CEE74C9067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A5D681-5E59-4FC1-B339-BF9FE050BD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29" t="25643" r="28784" b="12182"/>
          <a:stretch/>
        </p:blipFill>
        <p:spPr>
          <a:xfrm>
            <a:off x="1324237" y="1275606"/>
            <a:ext cx="3465767" cy="27988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32EA8C-5F39-4195-B82F-76074A086B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51" t="20586" r="29525" b="54314"/>
          <a:stretch/>
        </p:blipFill>
        <p:spPr>
          <a:xfrm>
            <a:off x="1324237" y="3961253"/>
            <a:ext cx="3562479" cy="11822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722D29-D26E-4DCC-A4F9-B124383F82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75" t="16384" r="34250" b="7633"/>
          <a:stretch/>
        </p:blipFill>
        <p:spPr>
          <a:xfrm>
            <a:off x="4905468" y="1275606"/>
            <a:ext cx="3141668" cy="3753097"/>
          </a:xfrm>
          <a:prstGeom prst="rect">
            <a:avLst/>
          </a:prstGeom>
        </p:spPr>
      </p:pic>
      <p:sp>
        <p:nvSpPr>
          <p:cNvPr id="19" name="Google Shape;139;p19">
            <a:extLst>
              <a:ext uri="{FF2B5EF4-FFF2-40B4-BE49-F238E27FC236}">
                <a16:creationId xmlns:a16="http://schemas.microsoft.com/office/drawing/2014/main" id="{E156578C-F0F8-49C2-956A-E071684CEC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NEWSLETTER – </a:t>
            </a:r>
            <a:r>
              <a:rPr lang="es-ES" dirty="0"/>
              <a:t>noticias y convocatorias</a:t>
            </a:r>
            <a:endParaRPr dirty="0"/>
          </a:p>
        </p:txBody>
      </p:sp>
      <p:grpSp>
        <p:nvGrpSpPr>
          <p:cNvPr id="20" name="Google Shape;142;p19">
            <a:extLst>
              <a:ext uri="{FF2B5EF4-FFF2-40B4-BE49-F238E27FC236}">
                <a16:creationId xmlns:a16="http://schemas.microsoft.com/office/drawing/2014/main" id="{5D4D1ECF-F334-4AA4-97C9-A84E8B5E43BE}"/>
              </a:ext>
            </a:extLst>
          </p:cNvPr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21" name="Google Shape;143;p19">
              <a:extLst>
                <a:ext uri="{FF2B5EF4-FFF2-40B4-BE49-F238E27FC236}">
                  <a16:creationId xmlns:a16="http://schemas.microsoft.com/office/drawing/2014/main" id="{2633A170-A174-48C5-8D2E-01545A397B61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4;p19">
              <a:extLst>
                <a:ext uri="{FF2B5EF4-FFF2-40B4-BE49-F238E27FC236}">
                  <a16:creationId xmlns:a16="http://schemas.microsoft.com/office/drawing/2014/main" id="{D4C94867-ECD3-42BB-AA1F-D9E1C0919D8E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;p19">
              <a:extLst>
                <a:ext uri="{FF2B5EF4-FFF2-40B4-BE49-F238E27FC236}">
                  <a16:creationId xmlns:a16="http://schemas.microsoft.com/office/drawing/2014/main" id="{F008F8C8-9764-41E7-9E91-02DC57F850A9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;p19">
              <a:extLst>
                <a:ext uri="{FF2B5EF4-FFF2-40B4-BE49-F238E27FC236}">
                  <a16:creationId xmlns:a16="http://schemas.microsoft.com/office/drawing/2014/main" id="{3D906BCA-28FD-43FD-BC5F-1D275600280D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7;p19">
              <a:extLst>
                <a:ext uri="{FF2B5EF4-FFF2-40B4-BE49-F238E27FC236}">
                  <a16:creationId xmlns:a16="http://schemas.microsoft.com/office/drawing/2014/main" id="{0C81473C-2352-400F-AE16-69D7C49488BE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811E631-40E8-4F0C-9C28-5499FB3D61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F1CDF4-7508-4FE4-A9CB-31E52E1B8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5" t="31790" r="38688" b="7634"/>
          <a:stretch/>
        </p:blipFill>
        <p:spPr>
          <a:xfrm>
            <a:off x="3369152" y="1995686"/>
            <a:ext cx="2880320" cy="30859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0B633C3-1756-4DDA-B932-378410EAB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1987" r="32287" b="62734"/>
          <a:stretch/>
        </p:blipFill>
        <p:spPr>
          <a:xfrm>
            <a:off x="3369152" y="1292580"/>
            <a:ext cx="2880320" cy="675826"/>
          </a:xfrm>
          <a:prstGeom prst="rect">
            <a:avLst/>
          </a:prstGeom>
        </p:spPr>
      </p:pic>
      <p:sp>
        <p:nvSpPr>
          <p:cNvPr id="7" name="Google Shape;139;p19">
            <a:extLst>
              <a:ext uri="{FF2B5EF4-FFF2-40B4-BE49-F238E27FC236}">
                <a16:creationId xmlns:a16="http://schemas.microsoft.com/office/drawing/2014/main" id="{1AC69FD6-2DC9-4FC3-8CDE-145854FB61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NEWSLETTER – </a:t>
            </a:r>
            <a:r>
              <a:rPr lang="es-ES" dirty="0"/>
              <a:t>eventos y </a:t>
            </a:r>
            <a:r>
              <a:rPr lang="es-ES" dirty="0" err="1"/>
              <a:t>webinars</a:t>
            </a:r>
            <a:endParaRPr dirty="0"/>
          </a:p>
        </p:txBody>
      </p:sp>
      <p:grpSp>
        <p:nvGrpSpPr>
          <p:cNvPr id="8" name="Google Shape;142;p19">
            <a:extLst>
              <a:ext uri="{FF2B5EF4-FFF2-40B4-BE49-F238E27FC236}">
                <a16:creationId xmlns:a16="http://schemas.microsoft.com/office/drawing/2014/main" id="{7B83B9B5-F9FF-4E8C-A914-05F47E650410}"/>
              </a:ext>
            </a:extLst>
          </p:cNvPr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9" name="Google Shape;143;p19">
              <a:extLst>
                <a:ext uri="{FF2B5EF4-FFF2-40B4-BE49-F238E27FC236}">
                  <a16:creationId xmlns:a16="http://schemas.microsoft.com/office/drawing/2014/main" id="{8BDA274A-F693-4208-8808-EC8228A53387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4;p19">
              <a:extLst>
                <a:ext uri="{FF2B5EF4-FFF2-40B4-BE49-F238E27FC236}">
                  <a16:creationId xmlns:a16="http://schemas.microsoft.com/office/drawing/2014/main" id="{A9142BF7-7910-45DC-8904-CBB45C687C8B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5;p19">
              <a:extLst>
                <a:ext uri="{FF2B5EF4-FFF2-40B4-BE49-F238E27FC236}">
                  <a16:creationId xmlns:a16="http://schemas.microsoft.com/office/drawing/2014/main" id="{FFD2AF9A-CDD4-43F7-913E-97B6DADA2EB0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;p19">
              <a:extLst>
                <a:ext uri="{FF2B5EF4-FFF2-40B4-BE49-F238E27FC236}">
                  <a16:creationId xmlns:a16="http://schemas.microsoft.com/office/drawing/2014/main" id="{E5CACFEC-07DA-4344-83C2-BD3B11BF8B91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;p19">
              <a:extLst>
                <a:ext uri="{FF2B5EF4-FFF2-40B4-BE49-F238E27FC236}">
                  <a16:creationId xmlns:a16="http://schemas.microsoft.com/office/drawing/2014/main" id="{21A6B7C1-A384-4B24-B941-786B154ED953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101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Talleres de trabajo</a:t>
            </a:r>
            <a:endParaRPr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1270966" y="1447232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ES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ES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ES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800" b="1" dirty="0"/>
              <a:t>Objetivo</a:t>
            </a:r>
            <a:endParaRPr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Aclarar las “</a:t>
            </a:r>
            <a:r>
              <a:rPr lang="en" sz="1800" b="1" dirty="0">
                <a:solidFill>
                  <a:srgbClr val="C00000"/>
                </a:solidFill>
              </a:rPr>
              <a:t>reglas del juego</a:t>
            </a:r>
            <a:r>
              <a:rPr lang="en" dirty="0"/>
              <a:t>” y trasladar casos de uso prácticos sobre la metodología de trabajo en “árbol”</a:t>
            </a:r>
            <a:endParaRPr dirty="0"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2"/>
          </p:nvPr>
        </p:nvSpPr>
        <p:spPr>
          <a:xfrm>
            <a:off x="3850010" y="1447232"/>
            <a:ext cx="23175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Finalidad</a:t>
            </a:r>
          </a:p>
          <a:p>
            <a:pPr marL="0" indent="0" algn="ctr">
              <a:buNone/>
            </a:pPr>
            <a:r>
              <a:rPr lang="es-ES" dirty="0"/>
              <a:t>Ayudar a las PYME a </a:t>
            </a:r>
            <a:r>
              <a:rPr lang="es-ES" sz="1800" b="1" dirty="0">
                <a:solidFill>
                  <a:srgbClr val="C00000"/>
                </a:solidFill>
              </a:rPr>
              <a:t>implementar una metodología </a:t>
            </a:r>
            <a:r>
              <a:rPr lang="es-ES" dirty="0"/>
              <a:t>para la elaboración de su Plan Estratégico de Inversiones/Proyecto</a:t>
            </a:r>
            <a:endParaRPr b="1" dirty="0"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3"/>
          </p:nvPr>
        </p:nvSpPr>
        <p:spPr>
          <a:xfrm>
            <a:off x="6372200" y="1375224"/>
            <a:ext cx="2317500" cy="3374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Resultados</a:t>
            </a:r>
            <a:endParaRPr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/>
              <a:t>Aplicar la metodología internamente para la elaboración de su </a:t>
            </a:r>
            <a:r>
              <a:rPr lang="es-ES" sz="1800" b="1" dirty="0">
                <a:solidFill>
                  <a:srgbClr val="C00000"/>
                </a:solidFill>
              </a:rPr>
              <a:t>Plan Estratégico de Inversión/proyectos</a:t>
            </a:r>
            <a:r>
              <a:rPr lang="es-ES" dirty="0"/>
              <a:t>, así como posibles alianzas con </a:t>
            </a:r>
            <a:r>
              <a:rPr lang="es-ES" dirty="0" err="1"/>
              <a:t>partners</a:t>
            </a:r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8191382" y="636358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502;p39">
            <a:extLst>
              <a:ext uri="{FF2B5EF4-FFF2-40B4-BE49-F238E27FC236}">
                <a16:creationId xmlns:a16="http://schemas.microsoft.com/office/drawing/2014/main" id="{4D18F83D-D355-4920-BE5A-A5F1E6EF15BB}"/>
              </a:ext>
            </a:extLst>
          </p:cNvPr>
          <p:cNvGrpSpPr/>
          <p:nvPr/>
        </p:nvGrpSpPr>
        <p:grpSpPr>
          <a:xfrm>
            <a:off x="7145958" y="1735264"/>
            <a:ext cx="769983" cy="720080"/>
            <a:chOff x="5297950" y="1632050"/>
            <a:chExt cx="426200" cy="431100"/>
          </a:xfrm>
        </p:grpSpPr>
        <p:sp>
          <p:nvSpPr>
            <p:cNvPr id="9" name="Google Shape;503;p39">
              <a:extLst>
                <a:ext uri="{FF2B5EF4-FFF2-40B4-BE49-F238E27FC236}">
                  <a16:creationId xmlns:a16="http://schemas.microsoft.com/office/drawing/2014/main" id="{93313A0A-6198-4AE4-982B-579DDDF46776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4;p39">
              <a:extLst>
                <a:ext uri="{FF2B5EF4-FFF2-40B4-BE49-F238E27FC236}">
                  <a16:creationId xmlns:a16="http://schemas.microsoft.com/office/drawing/2014/main" id="{979906EC-F359-45C8-B66B-6DFD879EFD48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505;p39">
            <a:extLst>
              <a:ext uri="{FF2B5EF4-FFF2-40B4-BE49-F238E27FC236}">
                <a16:creationId xmlns:a16="http://schemas.microsoft.com/office/drawing/2014/main" id="{FB189985-599A-42B4-A97B-B2F1893E8540}"/>
              </a:ext>
            </a:extLst>
          </p:cNvPr>
          <p:cNvGrpSpPr/>
          <p:nvPr/>
        </p:nvGrpSpPr>
        <p:grpSpPr>
          <a:xfrm>
            <a:off x="2191189" y="1735264"/>
            <a:ext cx="663953" cy="708688"/>
            <a:chOff x="5970800" y="1619250"/>
            <a:chExt cx="428650" cy="456725"/>
          </a:xfrm>
        </p:grpSpPr>
        <p:sp>
          <p:nvSpPr>
            <p:cNvPr id="12" name="Google Shape;506;p39">
              <a:extLst>
                <a:ext uri="{FF2B5EF4-FFF2-40B4-BE49-F238E27FC236}">
                  <a16:creationId xmlns:a16="http://schemas.microsoft.com/office/drawing/2014/main" id="{5ABB0D94-A316-4C96-995B-CB239FA40BB7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7;p39">
              <a:extLst>
                <a:ext uri="{FF2B5EF4-FFF2-40B4-BE49-F238E27FC236}">
                  <a16:creationId xmlns:a16="http://schemas.microsoft.com/office/drawing/2014/main" id="{9228415A-A7B2-410A-99ED-2350F17398E7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8;p39">
              <a:extLst>
                <a:ext uri="{FF2B5EF4-FFF2-40B4-BE49-F238E27FC236}">
                  <a16:creationId xmlns:a16="http://schemas.microsoft.com/office/drawing/2014/main" id="{79BC3D43-44D5-4B91-A066-1D62E913399C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9;p39">
              <a:extLst>
                <a:ext uri="{FF2B5EF4-FFF2-40B4-BE49-F238E27FC236}">
                  <a16:creationId xmlns:a16="http://schemas.microsoft.com/office/drawing/2014/main" id="{C6D19021-2CED-40EE-8E9C-6B4B5BC8E26C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0;p39">
              <a:extLst>
                <a:ext uri="{FF2B5EF4-FFF2-40B4-BE49-F238E27FC236}">
                  <a16:creationId xmlns:a16="http://schemas.microsoft.com/office/drawing/2014/main" id="{0B95EC7A-7ED7-439E-B810-2F8BC427408F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56;p39">
            <a:extLst>
              <a:ext uri="{FF2B5EF4-FFF2-40B4-BE49-F238E27FC236}">
                <a16:creationId xmlns:a16="http://schemas.microsoft.com/office/drawing/2014/main" id="{FD556031-7B1D-4BE4-98E9-285F110EE084}"/>
              </a:ext>
            </a:extLst>
          </p:cNvPr>
          <p:cNvGrpSpPr/>
          <p:nvPr/>
        </p:nvGrpSpPr>
        <p:grpSpPr>
          <a:xfrm>
            <a:off x="4656750" y="1735264"/>
            <a:ext cx="934696" cy="691524"/>
            <a:chOff x="5255200" y="3006475"/>
            <a:chExt cx="511700" cy="378575"/>
          </a:xfrm>
        </p:grpSpPr>
        <p:sp>
          <p:nvSpPr>
            <p:cNvPr id="18" name="Google Shape;557;p39">
              <a:extLst>
                <a:ext uri="{FF2B5EF4-FFF2-40B4-BE49-F238E27FC236}">
                  <a16:creationId xmlns:a16="http://schemas.microsoft.com/office/drawing/2014/main" id="{62B6A8E0-6DD2-4370-84CA-F4DF2D4A0D0B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58;p39">
              <a:extLst>
                <a:ext uri="{FF2B5EF4-FFF2-40B4-BE49-F238E27FC236}">
                  <a16:creationId xmlns:a16="http://schemas.microsoft.com/office/drawing/2014/main" id="{1FF764B4-EAEB-46E4-B66B-457271E820F1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211A88B-82BA-4381-A274-AC547EF9DAAE}"/>
              </a:ext>
            </a:extLst>
          </p:cNvPr>
          <p:cNvCxnSpPr>
            <a:cxnSpLocks/>
          </p:cNvCxnSpPr>
          <p:nvPr/>
        </p:nvCxnSpPr>
        <p:spPr>
          <a:xfrm>
            <a:off x="3719238" y="1663256"/>
            <a:ext cx="0" cy="2664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B226A12-9BD4-4485-8CF0-2373E77C60D6}"/>
              </a:ext>
            </a:extLst>
          </p:cNvPr>
          <p:cNvCxnSpPr/>
          <p:nvPr/>
        </p:nvCxnSpPr>
        <p:spPr>
          <a:xfrm>
            <a:off x="6239518" y="1663256"/>
            <a:ext cx="0" cy="26640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190082-E984-483B-8E12-DDD0A3BC87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B50CFB3C-940A-40F8-932A-7666572B3AF1}"/>
              </a:ext>
            </a:extLst>
          </p:cNvPr>
          <p:cNvCxnSpPr/>
          <p:nvPr/>
        </p:nvCxnSpPr>
        <p:spPr>
          <a:xfrm flipH="1">
            <a:off x="3511510" y="1935173"/>
            <a:ext cx="0" cy="2808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41DEA513-10E0-4ECF-8555-2386AF94601F}"/>
              </a:ext>
            </a:extLst>
          </p:cNvPr>
          <p:cNvCxnSpPr/>
          <p:nvPr/>
        </p:nvCxnSpPr>
        <p:spPr>
          <a:xfrm flipH="1">
            <a:off x="6215822" y="1935173"/>
            <a:ext cx="0" cy="2808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>
            <a:extLst>
              <a:ext uri="{FF2B5EF4-FFF2-40B4-BE49-F238E27FC236}">
                <a16:creationId xmlns:a16="http://schemas.microsoft.com/office/drawing/2014/main" id="{82F37B1C-718D-4FCC-9128-7D33CA178C3B}"/>
              </a:ext>
            </a:extLst>
          </p:cNvPr>
          <p:cNvSpPr txBox="1"/>
          <p:nvPr/>
        </p:nvSpPr>
        <p:spPr>
          <a:xfrm>
            <a:off x="1347643" y="2542131"/>
            <a:ext cx="217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ClrTx/>
              <a:buSzTx/>
              <a:buFontTx/>
              <a:buNone/>
              <a:tabLst/>
              <a:defRPr sz="2000" b="1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+mn-ea"/>
                <a:cs typeface="+mn-c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Lato" panose="020F0502020204030203" pitchFamily="34" charset="0"/>
              </a:rPr>
              <a:t>Cuestionario</a:t>
            </a:r>
            <a:r>
              <a:rPr lang="en-US" dirty="0">
                <a:latin typeface="Lato" panose="020F0502020204030203" pitchFamily="34" charset="0"/>
              </a:rPr>
              <a:t> 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2F7324D5-402E-46C8-BB4B-EFCF33FC0262}"/>
              </a:ext>
            </a:extLst>
          </p:cNvPr>
          <p:cNvSpPr txBox="1"/>
          <p:nvPr/>
        </p:nvSpPr>
        <p:spPr>
          <a:xfrm>
            <a:off x="3456905" y="2388243"/>
            <a:ext cx="272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+mn-ea"/>
                <a:cs typeface="+mn-cs"/>
              </a:rPr>
              <a:t>Selección preliminar e invitación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26DED942-1605-45FB-A5D6-717F3656C1A4}"/>
              </a:ext>
            </a:extLst>
          </p:cNvPr>
          <p:cNvSpPr txBox="1"/>
          <p:nvPr/>
        </p:nvSpPr>
        <p:spPr>
          <a:xfrm>
            <a:off x="1318509" y="3167608"/>
            <a:ext cx="2240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Tx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rPr>
              <a:t>Tras la emisión de la jornada, se va a lanzar en el chat un cuestionario para recoger vuestro interés en participar en los talleres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037CB4AE-C8DD-4C32-8E42-545FBFBA06BC}"/>
              </a:ext>
            </a:extLst>
          </p:cNvPr>
          <p:cNvSpPr txBox="1"/>
          <p:nvPr/>
        </p:nvSpPr>
        <p:spPr>
          <a:xfrm>
            <a:off x="3779912" y="3167608"/>
            <a:ext cx="2157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Tx/>
              <a:defRPr/>
            </a:pPr>
            <a:r>
              <a:rPr lang="es-ES" sz="1600" dirty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rPr>
              <a:t>Desde Beaz, llevaremos a cabo una selección preliminar de empresas, a las que invitaremos a participar en los talleres de trabajo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190CE8AB-2966-4A0D-B028-A4EF2FD34398}"/>
              </a:ext>
            </a:extLst>
          </p:cNvPr>
          <p:cNvSpPr txBox="1"/>
          <p:nvPr/>
        </p:nvSpPr>
        <p:spPr>
          <a:xfrm>
            <a:off x="6293856" y="3167608"/>
            <a:ext cx="2453679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Tx/>
              <a:defRPr/>
            </a:pPr>
            <a:r>
              <a:rPr lang="es-ES" sz="1700" dirty="0">
                <a:solidFill>
                  <a:sysClr val="windowText" lastClr="000000"/>
                </a:solidFill>
                <a:latin typeface="Lato" panose="020F0502020204030203" pitchFamily="34" charset="0"/>
                <a:ea typeface="+mn-ea"/>
                <a:cs typeface="+mn-cs"/>
              </a:rPr>
              <a:t>Con las empresas que confirmen su asistencia, pondremos en marcha los talleres que tendrán lugar entre la última semana de mayo y 1º quincena de junio </a:t>
            </a:r>
          </a:p>
        </p:txBody>
      </p:sp>
      <p:grpSp>
        <p:nvGrpSpPr>
          <p:cNvPr id="15" name="Google Shape;549;p39">
            <a:extLst>
              <a:ext uri="{FF2B5EF4-FFF2-40B4-BE49-F238E27FC236}">
                <a16:creationId xmlns:a16="http://schemas.microsoft.com/office/drawing/2014/main" id="{189DBD20-E8BE-42F3-A681-AD225880FCA3}"/>
              </a:ext>
            </a:extLst>
          </p:cNvPr>
          <p:cNvGrpSpPr/>
          <p:nvPr/>
        </p:nvGrpSpPr>
        <p:grpSpPr>
          <a:xfrm>
            <a:off x="1948457" y="1520537"/>
            <a:ext cx="784860" cy="755864"/>
            <a:chOff x="2583325" y="2972875"/>
            <a:chExt cx="462850" cy="445750"/>
          </a:xfrm>
        </p:grpSpPr>
        <p:sp>
          <p:nvSpPr>
            <p:cNvPr id="39" name="Google Shape;550;p39">
              <a:extLst>
                <a:ext uri="{FF2B5EF4-FFF2-40B4-BE49-F238E27FC236}">
                  <a16:creationId xmlns:a16="http://schemas.microsoft.com/office/drawing/2014/main" id="{7119C427-D367-48F0-A25F-4F678FED6F6E}"/>
                </a:ext>
              </a:extLst>
            </p:cNvPr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51;p39">
              <a:extLst>
                <a:ext uri="{FF2B5EF4-FFF2-40B4-BE49-F238E27FC236}">
                  <a16:creationId xmlns:a16="http://schemas.microsoft.com/office/drawing/2014/main" id="{65D633C4-BC12-4AC1-BEA3-D71F343A311D}"/>
                </a:ext>
              </a:extLst>
            </p:cNvPr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Advocacy">
            <a:extLst>
              <a:ext uri="{FF2B5EF4-FFF2-40B4-BE49-F238E27FC236}">
                <a16:creationId xmlns:a16="http://schemas.microsoft.com/office/drawing/2014/main" id="{457E0D1A-0D5D-49C6-95F0-3B98EA4E88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7464" y="1419622"/>
            <a:ext cx="829597" cy="957695"/>
            <a:chOff x="8" y="8"/>
            <a:chExt cx="408" cy="471"/>
          </a:xfrm>
          <a:solidFill>
            <a:srgbClr val="C00000"/>
          </a:solidFill>
        </p:grpSpPr>
        <p:sp>
          <p:nvSpPr>
            <p:cNvPr id="28" name="Advocacy">
              <a:extLst>
                <a:ext uri="{FF2B5EF4-FFF2-40B4-BE49-F238E27FC236}">
                  <a16:creationId xmlns:a16="http://schemas.microsoft.com/office/drawing/2014/main" id="{B5FCD3D1-B654-4628-AF9A-75B22FC9A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298"/>
              <a:ext cx="37" cy="37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dvocacy">
              <a:extLst>
                <a:ext uri="{FF2B5EF4-FFF2-40B4-BE49-F238E27FC236}">
                  <a16:creationId xmlns:a16="http://schemas.microsoft.com/office/drawing/2014/main" id="{4C199586-8134-4ECA-8F5A-D234F81D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298"/>
              <a:ext cx="37" cy="37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dvocacy">
              <a:extLst>
                <a:ext uri="{FF2B5EF4-FFF2-40B4-BE49-F238E27FC236}">
                  <a16:creationId xmlns:a16="http://schemas.microsoft.com/office/drawing/2014/main" id="{6C139B49-12BA-4363-AC62-6136BE60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264"/>
              <a:ext cx="56" cy="55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dvocacy">
              <a:extLst>
                <a:ext uri="{FF2B5EF4-FFF2-40B4-BE49-F238E27FC236}">
                  <a16:creationId xmlns:a16="http://schemas.microsoft.com/office/drawing/2014/main" id="{26CDBAE6-C1E9-4AB8-ABC9-AEA17FD9E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" y="345"/>
              <a:ext cx="39" cy="86"/>
            </a:xfrm>
            <a:custGeom>
              <a:avLst/>
              <a:gdLst>
                <a:gd name="T0" fmla="*/ 103 w 103"/>
                <a:gd name="T1" fmla="*/ 229 h 229"/>
                <a:gd name="T2" fmla="*/ 20 w 103"/>
                <a:gd name="T3" fmla="*/ 229 h 229"/>
                <a:gd name="T4" fmla="*/ 20 w 103"/>
                <a:gd name="T5" fmla="*/ 76 h 229"/>
                <a:gd name="T6" fmla="*/ 0 w 103"/>
                <a:gd name="T7" fmla="*/ 4 h 229"/>
                <a:gd name="T8" fmla="*/ 23 w 103"/>
                <a:gd name="T9" fmla="*/ 0 h 229"/>
                <a:gd name="T10" fmla="*/ 103 w 103"/>
                <a:gd name="T11" fmla="*/ 81 h 229"/>
                <a:gd name="T12" fmla="*/ 103 w 103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229">
                  <a:moveTo>
                    <a:pt x="103" y="229"/>
                  </a:moveTo>
                  <a:lnTo>
                    <a:pt x="20" y="229"/>
                  </a:lnTo>
                  <a:lnTo>
                    <a:pt x="20" y="76"/>
                  </a:lnTo>
                  <a:cubicBezTo>
                    <a:pt x="20" y="50"/>
                    <a:pt x="12" y="25"/>
                    <a:pt x="0" y="4"/>
                  </a:cubicBezTo>
                  <a:cubicBezTo>
                    <a:pt x="7" y="2"/>
                    <a:pt x="15" y="0"/>
                    <a:pt x="23" y="0"/>
                  </a:cubicBezTo>
                  <a:cubicBezTo>
                    <a:pt x="67" y="0"/>
                    <a:pt x="103" y="36"/>
                    <a:pt x="103" y="81"/>
                  </a:cubicBezTo>
                  <a:lnTo>
                    <a:pt x="103" y="22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dvocacy">
              <a:extLst>
                <a:ext uri="{FF2B5EF4-FFF2-40B4-BE49-F238E27FC236}">
                  <a16:creationId xmlns:a16="http://schemas.microsoft.com/office/drawing/2014/main" id="{9632B948-0547-4B07-8154-BF1EFFFCB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" y="264"/>
              <a:ext cx="55" cy="55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dvocacy">
              <a:extLst>
                <a:ext uri="{FF2B5EF4-FFF2-40B4-BE49-F238E27FC236}">
                  <a16:creationId xmlns:a16="http://schemas.microsoft.com/office/drawing/2014/main" id="{428D17C5-CD26-48CC-9730-BBD5FE8C2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345"/>
              <a:ext cx="39" cy="86"/>
            </a:xfrm>
            <a:custGeom>
              <a:avLst/>
              <a:gdLst>
                <a:gd name="T0" fmla="*/ 81 w 104"/>
                <a:gd name="T1" fmla="*/ 0 h 229"/>
                <a:gd name="T2" fmla="*/ 104 w 104"/>
                <a:gd name="T3" fmla="*/ 4 h 229"/>
                <a:gd name="T4" fmla="*/ 83 w 104"/>
                <a:gd name="T5" fmla="*/ 76 h 229"/>
                <a:gd name="T6" fmla="*/ 83 w 104"/>
                <a:gd name="T7" fmla="*/ 229 h 229"/>
                <a:gd name="T8" fmla="*/ 0 w 104"/>
                <a:gd name="T9" fmla="*/ 229 h 229"/>
                <a:gd name="T10" fmla="*/ 0 w 104"/>
                <a:gd name="T11" fmla="*/ 81 h 229"/>
                <a:gd name="T12" fmla="*/ 81 w 1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29">
                  <a:moveTo>
                    <a:pt x="81" y="0"/>
                  </a:moveTo>
                  <a:cubicBezTo>
                    <a:pt x="89" y="0"/>
                    <a:pt x="96" y="2"/>
                    <a:pt x="104" y="4"/>
                  </a:cubicBezTo>
                  <a:cubicBezTo>
                    <a:pt x="91" y="25"/>
                    <a:pt x="83" y="50"/>
                    <a:pt x="83" y="76"/>
                  </a:cubicBezTo>
                  <a:lnTo>
                    <a:pt x="83" y="229"/>
                  </a:lnTo>
                  <a:lnTo>
                    <a:pt x="0" y="229"/>
                  </a:lnTo>
                  <a:lnTo>
                    <a:pt x="0" y="81"/>
                  </a:lnTo>
                  <a:cubicBezTo>
                    <a:pt x="0" y="36"/>
                    <a:pt x="36" y="0"/>
                    <a:pt x="8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dvocacy">
              <a:extLst>
                <a:ext uri="{FF2B5EF4-FFF2-40B4-BE49-F238E27FC236}">
                  <a16:creationId xmlns:a16="http://schemas.microsoft.com/office/drawing/2014/main" id="{A2AEFD89-0031-46BA-9AEA-FA767EEE2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" y="209"/>
              <a:ext cx="82" cy="82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Advocacy">
              <a:extLst>
                <a:ext uri="{FF2B5EF4-FFF2-40B4-BE49-F238E27FC236}">
                  <a16:creationId xmlns:a16="http://schemas.microsoft.com/office/drawing/2014/main" id="{5F992F4B-2A33-444B-A1EB-37860CBC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330"/>
              <a:ext cx="57" cy="123"/>
            </a:xfrm>
            <a:custGeom>
              <a:avLst/>
              <a:gdLst>
                <a:gd name="T0" fmla="*/ 150 w 150"/>
                <a:gd name="T1" fmla="*/ 327 h 327"/>
                <a:gd name="T2" fmla="*/ 22 w 150"/>
                <a:gd name="T3" fmla="*/ 327 h 327"/>
                <a:gd name="T4" fmla="*/ 22 w 150"/>
                <a:gd name="T5" fmla="*/ 94 h 327"/>
                <a:gd name="T6" fmla="*/ 0 w 150"/>
                <a:gd name="T7" fmla="*/ 5 h 327"/>
                <a:gd name="T8" fmla="*/ 33 w 150"/>
                <a:gd name="T9" fmla="*/ 0 h 327"/>
                <a:gd name="T10" fmla="*/ 150 w 150"/>
                <a:gd name="T11" fmla="*/ 117 h 327"/>
                <a:gd name="T12" fmla="*/ 150 w 150"/>
                <a:gd name="T1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327">
                  <a:moveTo>
                    <a:pt x="150" y="327"/>
                  </a:moveTo>
                  <a:lnTo>
                    <a:pt x="22" y="327"/>
                  </a:lnTo>
                  <a:lnTo>
                    <a:pt x="22" y="94"/>
                  </a:lnTo>
                  <a:cubicBezTo>
                    <a:pt x="22" y="62"/>
                    <a:pt x="14" y="32"/>
                    <a:pt x="0" y="5"/>
                  </a:cubicBezTo>
                  <a:cubicBezTo>
                    <a:pt x="11" y="2"/>
                    <a:pt x="22" y="0"/>
                    <a:pt x="33" y="0"/>
                  </a:cubicBezTo>
                  <a:cubicBezTo>
                    <a:pt x="98" y="0"/>
                    <a:pt x="150" y="52"/>
                    <a:pt x="150" y="117"/>
                  </a:cubicBezTo>
                  <a:lnTo>
                    <a:pt x="150" y="3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dvocacy">
              <a:extLst>
                <a:ext uri="{FF2B5EF4-FFF2-40B4-BE49-F238E27FC236}">
                  <a16:creationId xmlns:a16="http://schemas.microsoft.com/office/drawing/2014/main" id="{F6F9FEF1-AEFF-49E7-8372-F12ECAFE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" y="330"/>
              <a:ext cx="57" cy="123"/>
            </a:xfrm>
            <a:custGeom>
              <a:avLst/>
              <a:gdLst>
                <a:gd name="T0" fmla="*/ 128 w 150"/>
                <a:gd name="T1" fmla="*/ 94 h 327"/>
                <a:gd name="T2" fmla="*/ 128 w 150"/>
                <a:gd name="T3" fmla="*/ 327 h 327"/>
                <a:gd name="T4" fmla="*/ 0 w 150"/>
                <a:gd name="T5" fmla="*/ 327 h 327"/>
                <a:gd name="T6" fmla="*/ 0 w 150"/>
                <a:gd name="T7" fmla="*/ 117 h 327"/>
                <a:gd name="T8" fmla="*/ 117 w 150"/>
                <a:gd name="T9" fmla="*/ 0 h 327"/>
                <a:gd name="T10" fmla="*/ 150 w 150"/>
                <a:gd name="T11" fmla="*/ 5 h 327"/>
                <a:gd name="T12" fmla="*/ 128 w 150"/>
                <a:gd name="T13" fmla="*/ 9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327">
                  <a:moveTo>
                    <a:pt x="128" y="94"/>
                  </a:moveTo>
                  <a:lnTo>
                    <a:pt x="128" y="327"/>
                  </a:lnTo>
                  <a:lnTo>
                    <a:pt x="0" y="327"/>
                  </a:lnTo>
                  <a:lnTo>
                    <a:pt x="0" y="117"/>
                  </a:lnTo>
                  <a:cubicBezTo>
                    <a:pt x="0" y="52"/>
                    <a:pt x="53" y="0"/>
                    <a:pt x="117" y="0"/>
                  </a:cubicBezTo>
                  <a:cubicBezTo>
                    <a:pt x="129" y="0"/>
                    <a:pt x="139" y="2"/>
                    <a:pt x="150" y="5"/>
                  </a:cubicBezTo>
                  <a:cubicBezTo>
                    <a:pt x="136" y="32"/>
                    <a:pt x="128" y="62"/>
                    <a:pt x="128" y="9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dvocacy">
              <a:extLst>
                <a:ext uri="{FF2B5EF4-FFF2-40B4-BE49-F238E27FC236}">
                  <a16:creationId xmlns:a16="http://schemas.microsoft.com/office/drawing/2014/main" id="{3CD6C09B-F95E-4433-8CC7-A3E1E2626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" y="301"/>
              <a:ext cx="128" cy="178"/>
            </a:xfrm>
            <a:custGeom>
              <a:avLst/>
              <a:gdLst>
                <a:gd name="T0" fmla="*/ 0 w 340"/>
                <a:gd name="T1" fmla="*/ 471 h 471"/>
                <a:gd name="T2" fmla="*/ 340 w 340"/>
                <a:gd name="T3" fmla="*/ 471 h 471"/>
                <a:gd name="T4" fmla="*/ 340 w 340"/>
                <a:gd name="T5" fmla="*/ 170 h 471"/>
                <a:gd name="T6" fmla="*/ 170 w 340"/>
                <a:gd name="T7" fmla="*/ 0 h 471"/>
                <a:gd name="T8" fmla="*/ 0 w 340"/>
                <a:gd name="T9" fmla="*/ 170 h 471"/>
                <a:gd name="T10" fmla="*/ 0 w 340"/>
                <a:gd name="T11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0" h="471">
                  <a:moveTo>
                    <a:pt x="0" y="471"/>
                  </a:moveTo>
                  <a:lnTo>
                    <a:pt x="340" y="471"/>
                  </a:lnTo>
                  <a:lnTo>
                    <a:pt x="340" y="170"/>
                  </a:ln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lnTo>
                    <a:pt x="0" y="4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dvocacy">
              <a:extLst>
                <a:ext uri="{FF2B5EF4-FFF2-40B4-BE49-F238E27FC236}">
                  <a16:creationId xmlns:a16="http://schemas.microsoft.com/office/drawing/2014/main" id="{9714321C-6058-4D7D-A957-AD84C4B54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" y="8"/>
              <a:ext cx="253" cy="230"/>
            </a:xfrm>
            <a:custGeom>
              <a:avLst/>
              <a:gdLst>
                <a:gd name="T0" fmla="*/ 551 w 675"/>
                <a:gd name="T1" fmla="*/ 0 h 611"/>
                <a:gd name="T2" fmla="*/ 123 w 675"/>
                <a:gd name="T3" fmla="*/ 0 h 611"/>
                <a:gd name="T4" fmla="*/ 0 w 675"/>
                <a:gd name="T5" fmla="*/ 123 h 611"/>
                <a:gd name="T6" fmla="*/ 0 w 675"/>
                <a:gd name="T7" fmla="*/ 326 h 611"/>
                <a:gd name="T8" fmla="*/ 123 w 675"/>
                <a:gd name="T9" fmla="*/ 449 h 611"/>
                <a:gd name="T10" fmla="*/ 167 w 675"/>
                <a:gd name="T11" fmla="*/ 449 h 611"/>
                <a:gd name="T12" fmla="*/ 167 w 675"/>
                <a:gd name="T13" fmla="*/ 611 h 611"/>
                <a:gd name="T14" fmla="*/ 329 w 675"/>
                <a:gd name="T15" fmla="*/ 449 h 611"/>
                <a:gd name="T16" fmla="*/ 551 w 675"/>
                <a:gd name="T17" fmla="*/ 449 h 611"/>
                <a:gd name="T18" fmla="*/ 675 w 675"/>
                <a:gd name="T19" fmla="*/ 326 h 611"/>
                <a:gd name="T20" fmla="*/ 675 w 675"/>
                <a:gd name="T21" fmla="*/ 123 h 611"/>
                <a:gd name="T22" fmla="*/ 551 w 675"/>
                <a:gd name="T23" fmla="*/ 0 h 611"/>
                <a:gd name="T24" fmla="*/ 630 w 675"/>
                <a:gd name="T25" fmla="*/ 326 h 611"/>
                <a:gd name="T26" fmla="*/ 551 w 675"/>
                <a:gd name="T27" fmla="*/ 405 h 611"/>
                <a:gd name="T28" fmla="*/ 311 w 675"/>
                <a:gd name="T29" fmla="*/ 405 h 611"/>
                <a:gd name="T30" fmla="*/ 212 w 675"/>
                <a:gd name="T31" fmla="*/ 504 h 611"/>
                <a:gd name="T32" fmla="*/ 212 w 675"/>
                <a:gd name="T33" fmla="*/ 405 h 611"/>
                <a:gd name="T34" fmla="*/ 123 w 675"/>
                <a:gd name="T35" fmla="*/ 405 h 611"/>
                <a:gd name="T36" fmla="*/ 44 w 675"/>
                <a:gd name="T37" fmla="*/ 326 h 611"/>
                <a:gd name="T38" fmla="*/ 44 w 675"/>
                <a:gd name="T39" fmla="*/ 123 h 611"/>
                <a:gd name="T40" fmla="*/ 123 w 675"/>
                <a:gd name="T41" fmla="*/ 44 h 611"/>
                <a:gd name="T42" fmla="*/ 551 w 675"/>
                <a:gd name="T43" fmla="*/ 44 h 611"/>
                <a:gd name="T44" fmla="*/ 630 w 675"/>
                <a:gd name="T45" fmla="*/ 123 h 611"/>
                <a:gd name="T46" fmla="*/ 630 w 675"/>
                <a:gd name="T47" fmla="*/ 326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5" h="611">
                  <a:moveTo>
                    <a:pt x="551" y="0"/>
                  </a:move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326"/>
                  </a:lnTo>
                  <a:cubicBezTo>
                    <a:pt x="0" y="394"/>
                    <a:pt x="55" y="449"/>
                    <a:pt x="123" y="449"/>
                  </a:cubicBezTo>
                  <a:lnTo>
                    <a:pt x="167" y="449"/>
                  </a:lnTo>
                  <a:lnTo>
                    <a:pt x="167" y="611"/>
                  </a:lnTo>
                  <a:lnTo>
                    <a:pt x="329" y="449"/>
                  </a:lnTo>
                  <a:lnTo>
                    <a:pt x="551" y="449"/>
                  </a:lnTo>
                  <a:cubicBezTo>
                    <a:pt x="619" y="449"/>
                    <a:pt x="675" y="394"/>
                    <a:pt x="675" y="326"/>
                  </a:cubicBezTo>
                  <a:lnTo>
                    <a:pt x="675" y="123"/>
                  </a:lnTo>
                  <a:cubicBezTo>
                    <a:pt x="675" y="55"/>
                    <a:pt x="619" y="0"/>
                    <a:pt x="551" y="0"/>
                  </a:cubicBezTo>
                  <a:close/>
                  <a:moveTo>
                    <a:pt x="630" y="326"/>
                  </a:moveTo>
                  <a:cubicBezTo>
                    <a:pt x="630" y="370"/>
                    <a:pt x="595" y="405"/>
                    <a:pt x="551" y="405"/>
                  </a:cubicBezTo>
                  <a:lnTo>
                    <a:pt x="311" y="405"/>
                  </a:lnTo>
                  <a:lnTo>
                    <a:pt x="212" y="504"/>
                  </a:lnTo>
                  <a:lnTo>
                    <a:pt x="212" y="405"/>
                  </a:lnTo>
                  <a:lnTo>
                    <a:pt x="123" y="405"/>
                  </a:lnTo>
                  <a:cubicBezTo>
                    <a:pt x="80" y="405"/>
                    <a:pt x="44" y="370"/>
                    <a:pt x="44" y="326"/>
                  </a:cubicBezTo>
                  <a:lnTo>
                    <a:pt x="44" y="123"/>
                  </a:lnTo>
                  <a:cubicBezTo>
                    <a:pt x="44" y="80"/>
                    <a:pt x="80" y="44"/>
                    <a:pt x="123" y="44"/>
                  </a:cubicBezTo>
                  <a:lnTo>
                    <a:pt x="551" y="44"/>
                  </a:lnTo>
                  <a:cubicBezTo>
                    <a:pt x="595" y="44"/>
                    <a:pt x="630" y="80"/>
                    <a:pt x="630" y="123"/>
                  </a:cubicBezTo>
                  <a:lnTo>
                    <a:pt x="630" y="3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Brightness">
            <a:extLst>
              <a:ext uri="{FF2B5EF4-FFF2-40B4-BE49-F238E27FC236}">
                <a16:creationId xmlns:a16="http://schemas.microsoft.com/office/drawing/2014/main" id="{E8BF630F-A5EB-426D-9FC5-8FF5EF55F6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91208" y="1534677"/>
            <a:ext cx="725092" cy="727585"/>
            <a:chOff x="2347" y="664"/>
            <a:chExt cx="2910" cy="2920"/>
          </a:xfrm>
          <a:solidFill>
            <a:srgbClr val="C00000"/>
          </a:solidFill>
        </p:grpSpPr>
        <p:sp>
          <p:nvSpPr>
            <p:cNvPr id="18" name="Freeform 137">
              <a:extLst>
                <a:ext uri="{FF2B5EF4-FFF2-40B4-BE49-F238E27FC236}">
                  <a16:creationId xmlns:a16="http://schemas.microsoft.com/office/drawing/2014/main" id="{192E6E2D-02B6-4C26-8438-9374E54F5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165"/>
              <a:ext cx="1910" cy="2419"/>
            </a:xfrm>
            <a:custGeom>
              <a:avLst/>
              <a:gdLst>
                <a:gd name="T0" fmla="*/ 240 w 481"/>
                <a:gd name="T1" fmla="*/ 0 h 608"/>
                <a:gd name="T2" fmla="*/ 0 w 481"/>
                <a:gd name="T3" fmla="*/ 240 h 608"/>
                <a:gd name="T4" fmla="*/ 124 w 481"/>
                <a:gd name="T5" fmla="*/ 451 h 608"/>
                <a:gd name="T6" fmla="*/ 124 w 481"/>
                <a:gd name="T7" fmla="*/ 528 h 608"/>
                <a:gd name="T8" fmla="*/ 140 w 481"/>
                <a:gd name="T9" fmla="*/ 553 h 608"/>
                <a:gd name="T10" fmla="*/ 228 w 481"/>
                <a:gd name="T11" fmla="*/ 604 h 608"/>
                <a:gd name="T12" fmla="*/ 253 w 481"/>
                <a:gd name="T13" fmla="*/ 604 h 608"/>
                <a:gd name="T14" fmla="*/ 341 w 481"/>
                <a:gd name="T15" fmla="*/ 553 h 608"/>
                <a:gd name="T16" fmla="*/ 357 w 481"/>
                <a:gd name="T17" fmla="*/ 528 h 608"/>
                <a:gd name="T18" fmla="*/ 357 w 481"/>
                <a:gd name="T19" fmla="*/ 451 h 608"/>
                <a:gd name="T20" fmla="*/ 481 w 481"/>
                <a:gd name="T21" fmla="*/ 240 h 608"/>
                <a:gd name="T22" fmla="*/ 240 w 481"/>
                <a:gd name="T2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608">
                  <a:moveTo>
                    <a:pt x="240" y="0"/>
                  </a:moveTo>
                  <a:cubicBezTo>
                    <a:pt x="107" y="0"/>
                    <a:pt x="0" y="107"/>
                    <a:pt x="0" y="240"/>
                  </a:cubicBezTo>
                  <a:cubicBezTo>
                    <a:pt x="0" y="331"/>
                    <a:pt x="50" y="410"/>
                    <a:pt x="124" y="451"/>
                  </a:cubicBezTo>
                  <a:lnTo>
                    <a:pt x="124" y="528"/>
                  </a:lnTo>
                  <a:cubicBezTo>
                    <a:pt x="124" y="536"/>
                    <a:pt x="133" y="549"/>
                    <a:pt x="140" y="553"/>
                  </a:cubicBezTo>
                  <a:lnTo>
                    <a:pt x="228" y="604"/>
                  </a:lnTo>
                  <a:cubicBezTo>
                    <a:pt x="235" y="608"/>
                    <a:pt x="246" y="608"/>
                    <a:pt x="253" y="604"/>
                  </a:cubicBezTo>
                  <a:lnTo>
                    <a:pt x="341" y="553"/>
                  </a:lnTo>
                  <a:cubicBezTo>
                    <a:pt x="348" y="549"/>
                    <a:pt x="357" y="536"/>
                    <a:pt x="357" y="528"/>
                  </a:cubicBezTo>
                  <a:lnTo>
                    <a:pt x="357" y="451"/>
                  </a:lnTo>
                  <a:cubicBezTo>
                    <a:pt x="431" y="410"/>
                    <a:pt x="481" y="331"/>
                    <a:pt x="481" y="240"/>
                  </a:cubicBezTo>
                  <a:cubicBezTo>
                    <a:pt x="481" y="107"/>
                    <a:pt x="373" y="0"/>
                    <a:pt x="24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38">
              <a:extLst>
                <a:ext uri="{FF2B5EF4-FFF2-40B4-BE49-F238E27FC236}">
                  <a16:creationId xmlns:a16="http://schemas.microsoft.com/office/drawing/2014/main" id="{08BB8092-D95F-439A-BE8E-DB108C1C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664"/>
              <a:ext cx="198" cy="330"/>
            </a:xfrm>
            <a:custGeom>
              <a:avLst/>
              <a:gdLst>
                <a:gd name="T0" fmla="*/ 50 w 50"/>
                <a:gd name="T1" fmla="*/ 58 h 83"/>
                <a:gd name="T2" fmla="*/ 50 w 50"/>
                <a:gd name="T3" fmla="*/ 25 h 83"/>
                <a:gd name="T4" fmla="*/ 25 w 50"/>
                <a:gd name="T5" fmla="*/ 0 h 83"/>
                <a:gd name="T6" fmla="*/ 0 w 50"/>
                <a:gd name="T7" fmla="*/ 25 h 83"/>
                <a:gd name="T8" fmla="*/ 0 w 50"/>
                <a:gd name="T9" fmla="*/ 58 h 83"/>
                <a:gd name="T10" fmla="*/ 25 w 50"/>
                <a:gd name="T11" fmla="*/ 83 h 83"/>
                <a:gd name="T12" fmla="*/ 50 w 50"/>
                <a:gd name="T13" fmla="*/ 5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3">
                  <a:moveTo>
                    <a:pt x="50" y="58"/>
                  </a:moveTo>
                  <a:lnTo>
                    <a:pt x="50" y="25"/>
                  </a:lnTo>
                  <a:cubicBezTo>
                    <a:pt x="50" y="11"/>
                    <a:pt x="39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lnTo>
                    <a:pt x="0" y="58"/>
                  </a:lnTo>
                  <a:cubicBezTo>
                    <a:pt x="0" y="72"/>
                    <a:pt x="12" y="83"/>
                    <a:pt x="25" y="83"/>
                  </a:cubicBezTo>
                  <a:cubicBezTo>
                    <a:pt x="39" y="83"/>
                    <a:pt x="50" y="72"/>
                    <a:pt x="50" y="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id="{1707DE29-6DA1-488F-A74C-58099DA5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2021"/>
              <a:ext cx="330" cy="198"/>
            </a:xfrm>
            <a:custGeom>
              <a:avLst/>
              <a:gdLst>
                <a:gd name="T0" fmla="*/ 83 w 83"/>
                <a:gd name="T1" fmla="*/ 25 h 50"/>
                <a:gd name="T2" fmla="*/ 58 w 83"/>
                <a:gd name="T3" fmla="*/ 0 h 50"/>
                <a:gd name="T4" fmla="*/ 25 w 83"/>
                <a:gd name="T5" fmla="*/ 0 h 50"/>
                <a:gd name="T6" fmla="*/ 0 w 83"/>
                <a:gd name="T7" fmla="*/ 25 h 50"/>
                <a:gd name="T8" fmla="*/ 25 w 83"/>
                <a:gd name="T9" fmla="*/ 50 h 50"/>
                <a:gd name="T10" fmla="*/ 58 w 83"/>
                <a:gd name="T11" fmla="*/ 50 h 50"/>
                <a:gd name="T12" fmla="*/ 83 w 83"/>
                <a:gd name="T1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0">
                  <a:moveTo>
                    <a:pt x="83" y="25"/>
                  </a:moveTo>
                  <a:cubicBezTo>
                    <a:pt x="83" y="12"/>
                    <a:pt x="72" y="0"/>
                    <a:pt x="58" y="0"/>
                  </a:cubicBezTo>
                  <a:lnTo>
                    <a:pt x="25" y="0"/>
                  </a:ln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lnTo>
                    <a:pt x="58" y="50"/>
                  </a:lnTo>
                  <a:cubicBezTo>
                    <a:pt x="72" y="50"/>
                    <a:pt x="83" y="39"/>
                    <a:pt x="83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40">
              <a:extLst>
                <a:ext uri="{FF2B5EF4-FFF2-40B4-BE49-F238E27FC236}">
                  <a16:creationId xmlns:a16="http://schemas.microsoft.com/office/drawing/2014/main" id="{9B84CAD7-BC44-4828-A8FB-9853CF928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021"/>
              <a:ext cx="329" cy="198"/>
            </a:xfrm>
            <a:custGeom>
              <a:avLst/>
              <a:gdLst>
                <a:gd name="T0" fmla="*/ 83 w 83"/>
                <a:gd name="T1" fmla="*/ 25 h 50"/>
                <a:gd name="T2" fmla="*/ 58 w 83"/>
                <a:gd name="T3" fmla="*/ 0 h 50"/>
                <a:gd name="T4" fmla="*/ 25 w 83"/>
                <a:gd name="T5" fmla="*/ 0 h 50"/>
                <a:gd name="T6" fmla="*/ 0 w 83"/>
                <a:gd name="T7" fmla="*/ 25 h 50"/>
                <a:gd name="T8" fmla="*/ 25 w 83"/>
                <a:gd name="T9" fmla="*/ 50 h 50"/>
                <a:gd name="T10" fmla="*/ 58 w 83"/>
                <a:gd name="T11" fmla="*/ 50 h 50"/>
                <a:gd name="T12" fmla="*/ 83 w 83"/>
                <a:gd name="T1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50">
                  <a:moveTo>
                    <a:pt x="83" y="25"/>
                  </a:moveTo>
                  <a:cubicBezTo>
                    <a:pt x="83" y="12"/>
                    <a:pt x="72" y="0"/>
                    <a:pt x="58" y="0"/>
                  </a:cubicBezTo>
                  <a:lnTo>
                    <a:pt x="25" y="0"/>
                  </a:ln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lnTo>
                    <a:pt x="58" y="50"/>
                  </a:lnTo>
                  <a:cubicBezTo>
                    <a:pt x="72" y="50"/>
                    <a:pt x="83" y="39"/>
                    <a:pt x="83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41">
              <a:extLst>
                <a:ext uri="{FF2B5EF4-FFF2-40B4-BE49-F238E27FC236}">
                  <a16:creationId xmlns:a16="http://schemas.microsoft.com/office/drawing/2014/main" id="{5174AC12-337D-4A23-87C9-5E6EA8DD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831"/>
              <a:ext cx="294" cy="342"/>
            </a:xfrm>
            <a:custGeom>
              <a:avLst/>
              <a:gdLst>
                <a:gd name="T0" fmla="*/ 58 w 74"/>
                <a:gd name="T1" fmla="*/ 79 h 86"/>
                <a:gd name="T2" fmla="*/ 67 w 74"/>
                <a:gd name="T3" fmla="*/ 45 h 86"/>
                <a:gd name="T4" fmla="*/ 50 w 74"/>
                <a:gd name="T5" fmla="*/ 16 h 86"/>
                <a:gd name="T6" fmla="*/ 16 w 74"/>
                <a:gd name="T7" fmla="*/ 7 h 86"/>
                <a:gd name="T8" fmla="*/ 7 w 74"/>
                <a:gd name="T9" fmla="*/ 41 h 86"/>
                <a:gd name="T10" fmla="*/ 24 w 74"/>
                <a:gd name="T11" fmla="*/ 70 h 86"/>
                <a:gd name="T12" fmla="*/ 58 w 74"/>
                <a:gd name="T13" fmla="*/ 7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6">
                  <a:moveTo>
                    <a:pt x="58" y="79"/>
                  </a:moveTo>
                  <a:cubicBezTo>
                    <a:pt x="70" y="72"/>
                    <a:pt x="74" y="57"/>
                    <a:pt x="67" y="45"/>
                  </a:cubicBezTo>
                  <a:lnTo>
                    <a:pt x="50" y="16"/>
                  </a:lnTo>
                  <a:cubicBezTo>
                    <a:pt x="43" y="4"/>
                    <a:pt x="28" y="0"/>
                    <a:pt x="16" y="7"/>
                  </a:cubicBezTo>
                  <a:cubicBezTo>
                    <a:pt x="4" y="14"/>
                    <a:pt x="0" y="29"/>
                    <a:pt x="7" y="41"/>
                  </a:cubicBezTo>
                  <a:lnTo>
                    <a:pt x="24" y="70"/>
                  </a:lnTo>
                  <a:cubicBezTo>
                    <a:pt x="30" y="82"/>
                    <a:pt x="46" y="86"/>
                    <a:pt x="58" y="7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42">
              <a:extLst>
                <a:ext uri="{FF2B5EF4-FFF2-40B4-BE49-F238E27FC236}">
                  <a16:creationId xmlns:a16="http://schemas.microsoft.com/office/drawing/2014/main" id="{D3EA4712-F59A-4F33-BF66-59A5E1EA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1328"/>
              <a:ext cx="341" cy="295"/>
            </a:xfrm>
            <a:custGeom>
              <a:avLst/>
              <a:gdLst>
                <a:gd name="T0" fmla="*/ 45 w 86"/>
                <a:gd name="T1" fmla="*/ 7 h 74"/>
                <a:gd name="T2" fmla="*/ 16 w 86"/>
                <a:gd name="T3" fmla="*/ 24 h 74"/>
                <a:gd name="T4" fmla="*/ 7 w 86"/>
                <a:gd name="T5" fmla="*/ 58 h 74"/>
                <a:gd name="T6" fmla="*/ 41 w 86"/>
                <a:gd name="T7" fmla="*/ 67 h 74"/>
                <a:gd name="T8" fmla="*/ 70 w 86"/>
                <a:gd name="T9" fmla="*/ 50 h 74"/>
                <a:gd name="T10" fmla="*/ 79 w 86"/>
                <a:gd name="T11" fmla="*/ 16 h 74"/>
                <a:gd name="T12" fmla="*/ 45 w 86"/>
                <a:gd name="T13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5" y="7"/>
                  </a:moveTo>
                  <a:lnTo>
                    <a:pt x="16" y="24"/>
                  </a:lnTo>
                  <a:cubicBezTo>
                    <a:pt x="4" y="30"/>
                    <a:pt x="0" y="46"/>
                    <a:pt x="7" y="58"/>
                  </a:cubicBezTo>
                  <a:cubicBezTo>
                    <a:pt x="14" y="70"/>
                    <a:pt x="29" y="74"/>
                    <a:pt x="41" y="67"/>
                  </a:cubicBezTo>
                  <a:lnTo>
                    <a:pt x="70" y="50"/>
                  </a:lnTo>
                  <a:cubicBezTo>
                    <a:pt x="82" y="43"/>
                    <a:pt x="86" y="28"/>
                    <a:pt x="79" y="16"/>
                  </a:cubicBezTo>
                  <a:cubicBezTo>
                    <a:pt x="72" y="4"/>
                    <a:pt x="57" y="0"/>
                    <a:pt x="4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43">
              <a:extLst>
                <a:ext uri="{FF2B5EF4-FFF2-40B4-BE49-F238E27FC236}">
                  <a16:creationId xmlns:a16="http://schemas.microsoft.com/office/drawing/2014/main" id="{13716FA9-0488-483F-A21E-4D2462310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621"/>
              <a:ext cx="341" cy="294"/>
            </a:xfrm>
            <a:custGeom>
              <a:avLst/>
              <a:gdLst>
                <a:gd name="T0" fmla="*/ 45 w 86"/>
                <a:gd name="T1" fmla="*/ 7 h 74"/>
                <a:gd name="T2" fmla="*/ 16 w 86"/>
                <a:gd name="T3" fmla="*/ 24 h 74"/>
                <a:gd name="T4" fmla="*/ 7 w 86"/>
                <a:gd name="T5" fmla="*/ 58 h 74"/>
                <a:gd name="T6" fmla="*/ 41 w 86"/>
                <a:gd name="T7" fmla="*/ 67 h 74"/>
                <a:gd name="T8" fmla="*/ 70 w 86"/>
                <a:gd name="T9" fmla="*/ 50 h 74"/>
                <a:gd name="T10" fmla="*/ 79 w 86"/>
                <a:gd name="T11" fmla="*/ 16 h 74"/>
                <a:gd name="T12" fmla="*/ 45 w 86"/>
                <a:gd name="T13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5" y="7"/>
                  </a:moveTo>
                  <a:lnTo>
                    <a:pt x="16" y="24"/>
                  </a:lnTo>
                  <a:cubicBezTo>
                    <a:pt x="4" y="30"/>
                    <a:pt x="0" y="46"/>
                    <a:pt x="7" y="58"/>
                  </a:cubicBezTo>
                  <a:cubicBezTo>
                    <a:pt x="14" y="70"/>
                    <a:pt x="29" y="74"/>
                    <a:pt x="41" y="67"/>
                  </a:cubicBezTo>
                  <a:lnTo>
                    <a:pt x="70" y="50"/>
                  </a:lnTo>
                  <a:cubicBezTo>
                    <a:pt x="82" y="43"/>
                    <a:pt x="86" y="28"/>
                    <a:pt x="79" y="16"/>
                  </a:cubicBezTo>
                  <a:cubicBezTo>
                    <a:pt x="72" y="4"/>
                    <a:pt x="57" y="0"/>
                    <a:pt x="45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44">
              <a:extLst>
                <a:ext uri="{FF2B5EF4-FFF2-40B4-BE49-F238E27FC236}">
                  <a16:creationId xmlns:a16="http://schemas.microsoft.com/office/drawing/2014/main" id="{E4B3D78A-921B-4071-9B27-11E93547A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328"/>
              <a:ext cx="341" cy="295"/>
            </a:xfrm>
            <a:custGeom>
              <a:avLst/>
              <a:gdLst>
                <a:gd name="T0" fmla="*/ 7 w 86"/>
                <a:gd name="T1" fmla="*/ 16 h 74"/>
                <a:gd name="T2" fmla="*/ 16 w 86"/>
                <a:gd name="T3" fmla="*/ 50 h 74"/>
                <a:gd name="T4" fmla="*/ 45 w 86"/>
                <a:gd name="T5" fmla="*/ 67 h 74"/>
                <a:gd name="T6" fmla="*/ 79 w 86"/>
                <a:gd name="T7" fmla="*/ 58 h 74"/>
                <a:gd name="T8" fmla="*/ 70 w 86"/>
                <a:gd name="T9" fmla="*/ 24 h 74"/>
                <a:gd name="T10" fmla="*/ 41 w 86"/>
                <a:gd name="T11" fmla="*/ 7 h 74"/>
                <a:gd name="T12" fmla="*/ 7 w 86"/>
                <a:gd name="T13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7" y="16"/>
                  </a:moveTo>
                  <a:cubicBezTo>
                    <a:pt x="0" y="28"/>
                    <a:pt x="4" y="43"/>
                    <a:pt x="16" y="50"/>
                  </a:cubicBezTo>
                  <a:lnTo>
                    <a:pt x="45" y="67"/>
                  </a:lnTo>
                  <a:cubicBezTo>
                    <a:pt x="57" y="74"/>
                    <a:pt x="72" y="70"/>
                    <a:pt x="79" y="58"/>
                  </a:cubicBezTo>
                  <a:cubicBezTo>
                    <a:pt x="86" y="46"/>
                    <a:pt x="82" y="30"/>
                    <a:pt x="70" y="24"/>
                  </a:cubicBezTo>
                  <a:lnTo>
                    <a:pt x="41" y="7"/>
                  </a:lnTo>
                  <a:cubicBezTo>
                    <a:pt x="29" y="0"/>
                    <a:pt x="14" y="4"/>
                    <a:pt x="7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45">
              <a:extLst>
                <a:ext uri="{FF2B5EF4-FFF2-40B4-BE49-F238E27FC236}">
                  <a16:creationId xmlns:a16="http://schemas.microsoft.com/office/drawing/2014/main" id="{6EE0B6F7-8690-47A7-91A1-26827E1A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2621"/>
              <a:ext cx="341" cy="294"/>
            </a:xfrm>
            <a:custGeom>
              <a:avLst/>
              <a:gdLst>
                <a:gd name="T0" fmla="*/ 41 w 86"/>
                <a:gd name="T1" fmla="*/ 7 h 74"/>
                <a:gd name="T2" fmla="*/ 7 w 86"/>
                <a:gd name="T3" fmla="*/ 16 h 74"/>
                <a:gd name="T4" fmla="*/ 16 w 86"/>
                <a:gd name="T5" fmla="*/ 50 h 74"/>
                <a:gd name="T6" fmla="*/ 45 w 86"/>
                <a:gd name="T7" fmla="*/ 67 h 74"/>
                <a:gd name="T8" fmla="*/ 79 w 86"/>
                <a:gd name="T9" fmla="*/ 58 h 74"/>
                <a:gd name="T10" fmla="*/ 70 w 86"/>
                <a:gd name="T11" fmla="*/ 24 h 74"/>
                <a:gd name="T12" fmla="*/ 41 w 86"/>
                <a:gd name="T13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4">
                  <a:moveTo>
                    <a:pt x="41" y="7"/>
                  </a:moveTo>
                  <a:cubicBezTo>
                    <a:pt x="29" y="0"/>
                    <a:pt x="14" y="4"/>
                    <a:pt x="7" y="16"/>
                  </a:cubicBezTo>
                  <a:cubicBezTo>
                    <a:pt x="0" y="28"/>
                    <a:pt x="4" y="43"/>
                    <a:pt x="16" y="50"/>
                  </a:cubicBezTo>
                  <a:lnTo>
                    <a:pt x="45" y="67"/>
                  </a:lnTo>
                  <a:cubicBezTo>
                    <a:pt x="57" y="74"/>
                    <a:pt x="72" y="70"/>
                    <a:pt x="79" y="58"/>
                  </a:cubicBezTo>
                  <a:cubicBezTo>
                    <a:pt x="86" y="46"/>
                    <a:pt x="82" y="30"/>
                    <a:pt x="70" y="24"/>
                  </a:cubicBezTo>
                  <a:lnTo>
                    <a:pt x="41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46">
              <a:extLst>
                <a:ext uri="{FF2B5EF4-FFF2-40B4-BE49-F238E27FC236}">
                  <a16:creationId xmlns:a16="http://schemas.microsoft.com/office/drawing/2014/main" id="{98C41914-CCB2-4413-A28E-946D718D3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831"/>
              <a:ext cx="294" cy="342"/>
            </a:xfrm>
            <a:custGeom>
              <a:avLst/>
              <a:gdLst>
                <a:gd name="T0" fmla="*/ 50 w 74"/>
                <a:gd name="T1" fmla="*/ 70 h 86"/>
                <a:gd name="T2" fmla="*/ 67 w 74"/>
                <a:gd name="T3" fmla="*/ 41 h 86"/>
                <a:gd name="T4" fmla="*/ 58 w 74"/>
                <a:gd name="T5" fmla="*/ 7 h 86"/>
                <a:gd name="T6" fmla="*/ 24 w 74"/>
                <a:gd name="T7" fmla="*/ 16 h 86"/>
                <a:gd name="T8" fmla="*/ 7 w 74"/>
                <a:gd name="T9" fmla="*/ 45 h 86"/>
                <a:gd name="T10" fmla="*/ 16 w 74"/>
                <a:gd name="T11" fmla="*/ 79 h 86"/>
                <a:gd name="T12" fmla="*/ 50 w 74"/>
                <a:gd name="T13" fmla="*/ 7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6">
                  <a:moveTo>
                    <a:pt x="50" y="70"/>
                  </a:moveTo>
                  <a:lnTo>
                    <a:pt x="67" y="41"/>
                  </a:lnTo>
                  <a:cubicBezTo>
                    <a:pt x="74" y="29"/>
                    <a:pt x="70" y="14"/>
                    <a:pt x="58" y="7"/>
                  </a:cubicBezTo>
                  <a:cubicBezTo>
                    <a:pt x="46" y="0"/>
                    <a:pt x="30" y="4"/>
                    <a:pt x="24" y="16"/>
                  </a:cubicBezTo>
                  <a:lnTo>
                    <a:pt x="7" y="45"/>
                  </a:lnTo>
                  <a:cubicBezTo>
                    <a:pt x="0" y="57"/>
                    <a:pt x="4" y="72"/>
                    <a:pt x="16" y="79"/>
                  </a:cubicBezTo>
                  <a:cubicBezTo>
                    <a:pt x="28" y="86"/>
                    <a:pt x="43" y="82"/>
                    <a:pt x="50" y="7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Título 6">
            <a:extLst>
              <a:ext uri="{FF2B5EF4-FFF2-40B4-BE49-F238E27FC236}">
                <a16:creationId xmlns:a16="http://schemas.microsoft.com/office/drawing/2014/main" id="{65063F5F-BBEA-4E75-A1DF-12F8C342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</p:spPr>
        <p:txBody>
          <a:bodyPr/>
          <a:lstStyle/>
          <a:p>
            <a:r>
              <a:rPr lang="en-GB" dirty="0"/>
              <a:t>¿</a:t>
            </a:r>
            <a:r>
              <a:rPr lang="es-ES" dirty="0"/>
              <a:t>Cómo puedo acceder a los talleres?</a:t>
            </a:r>
            <a:br>
              <a:rPr lang="es-ES" dirty="0"/>
            </a:br>
            <a:r>
              <a:rPr lang="es-ES" sz="2000" b="0" dirty="0"/>
              <a:t>Última semana de mayo y primera quincena de junio </a:t>
            </a:r>
            <a:endParaRPr lang="es-ES" b="0" dirty="0"/>
          </a:p>
        </p:txBody>
      </p:sp>
      <p:sp>
        <p:nvSpPr>
          <p:cNvPr id="42" name="Google Shape;192;p22">
            <a:extLst>
              <a:ext uri="{FF2B5EF4-FFF2-40B4-BE49-F238E27FC236}">
                <a16:creationId xmlns:a16="http://schemas.microsoft.com/office/drawing/2014/main" id="{79307FE1-63F2-49B1-AC4C-252B797DB8A1}"/>
              </a:ext>
            </a:extLst>
          </p:cNvPr>
          <p:cNvSpPr/>
          <p:nvPr/>
        </p:nvSpPr>
        <p:spPr>
          <a:xfrm>
            <a:off x="8191382" y="636358"/>
            <a:ext cx="320958" cy="320938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80066FF3-F554-4443-970E-93BDED7E97F6}"/>
              </a:ext>
            </a:extLst>
          </p:cNvPr>
          <p:cNvSpPr txBox="1"/>
          <p:nvPr/>
        </p:nvSpPr>
        <p:spPr>
          <a:xfrm>
            <a:off x="6217291" y="2388243"/>
            <a:ext cx="272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Lato" panose="020F0502020204030203" pitchFamily="34" charset="0"/>
                <a:ea typeface="+mn-ea"/>
                <a:cs typeface="+mn-cs"/>
              </a:rPr>
              <a:t>Confirmación y puesta en marcha</a:t>
            </a:r>
          </a:p>
        </p:txBody>
      </p:sp>
    </p:spTree>
    <p:extLst>
      <p:ext uri="{BB962C8B-B14F-4D97-AF65-F5344CB8AC3E}">
        <p14:creationId xmlns:p14="http://schemas.microsoft.com/office/powerpoint/2010/main" val="2180173378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295</Words>
  <Application>Microsoft Office PowerPoint</Application>
  <PresentationFormat>Presentación en pantalla (16:9)</PresentationFormat>
  <Paragraphs>61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Lato</vt:lpstr>
      <vt:lpstr>Barlow</vt:lpstr>
      <vt:lpstr>Calibri</vt:lpstr>
      <vt:lpstr>Roboto</vt:lpstr>
      <vt:lpstr>Basset template</vt:lpstr>
      <vt:lpstr>Servicio Beaz  NextGenerationEU</vt:lpstr>
      <vt:lpstr>Contexto</vt:lpstr>
      <vt:lpstr>Contexto</vt:lpstr>
      <vt:lpstr>Estructura del Servicio</vt:lpstr>
      <vt:lpstr>NEWSLETTER – Boletín informativo mensual</vt:lpstr>
      <vt:lpstr>NEWSLETTER – noticias y convocatorias</vt:lpstr>
      <vt:lpstr>NEWSLETTER – eventos y webinars</vt:lpstr>
      <vt:lpstr>Talleres de trabajo</vt:lpstr>
      <vt:lpstr>¿Cómo puedo acceder a los talleres? Última semana de mayo y primera quincena de junio </vt:lpstr>
      <vt:lpstr>Cuestionario</vt:lpstr>
      <vt:lpstr>Eskerrik asko!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 es el título de tu presentación</dc:title>
  <dc:creator>Laura Autor Arteaga</dc:creator>
  <cp:lastModifiedBy>AUTOR ARTEAGA, Laura</cp:lastModifiedBy>
  <cp:revision>39</cp:revision>
  <dcterms:modified xsi:type="dcterms:W3CDTF">2021-05-11T16:17:35Z</dcterms:modified>
</cp:coreProperties>
</file>